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64" r:id="rId4"/>
    <p:sldId id="263" r:id="rId5"/>
    <p:sldId id="257" r:id="rId6"/>
    <p:sldId id="258" r:id="rId7"/>
    <p:sldId id="259" r:id="rId8"/>
    <p:sldId id="265" r:id="rId9"/>
    <p:sldId id="268" r:id="rId1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FFFFFF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FFFFFF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FFFFFF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FFFFFF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FFFFFF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62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natwilson:Projects:Drought%20Stuff:drought%20meetings:gw_30110324:droughtmeeting_6-0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925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Distribution of Drought Indicator Well Percentiles</a:t>
            </a:r>
          </a:p>
        </c:rich>
      </c:tx>
      <c:layout>
        <c:manualLayout>
          <c:xMode val="edge"/>
          <c:yMode val="edge"/>
          <c:x val="0.192023913677457"/>
          <c:y val="0.0285134232000596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4874559545674"/>
          <c:y val="0.199592816890168"/>
          <c:w val="0.704579787370235"/>
          <c:h val="0.653768308385143"/>
        </c:manualLayout>
      </c:layout>
      <c:areaChart>
        <c:grouping val="standard"/>
        <c:varyColors val="0"/>
        <c:ser>
          <c:idx val="0"/>
          <c:order val="0"/>
          <c:tx>
            <c:strRef>
              <c:f>Sheet1!$AA$1</c:f>
              <c:strCache>
                <c:ptCount val="1"/>
                <c:pt idx="0">
                  <c:v>Normal</c:v>
                </c:pt>
              </c:strCache>
            </c:strRef>
          </c:tx>
          <c:spPr>
            <a:noFill/>
            <a:ln w="25400">
              <a:solidFill>
                <a:schemeClr val="bg1">
                  <a:lumMod val="50000"/>
                </a:schemeClr>
              </a:solidFill>
              <a:prstDash val="sysDash"/>
            </a:ln>
          </c:spPr>
          <c:cat>
            <c:strRef>
              <c:f>Sheet1!$B$2:$B$9</c:f>
              <c:strCache>
                <c:ptCount val="8"/>
                <c:pt idx="0">
                  <c:v>min</c:v>
                </c:pt>
                <c:pt idx="1">
                  <c:v>1-10</c:v>
                </c:pt>
                <c:pt idx="2">
                  <c:v>10-25</c:v>
                </c:pt>
                <c:pt idx="3">
                  <c:v>25-50</c:v>
                </c:pt>
                <c:pt idx="4">
                  <c:v>50-75</c:v>
                </c:pt>
                <c:pt idx="5">
                  <c:v>75-90</c:v>
                </c:pt>
                <c:pt idx="6">
                  <c:v>90-99</c:v>
                </c:pt>
                <c:pt idx="7">
                  <c:v>max</c:v>
                </c:pt>
              </c:strCache>
            </c:strRef>
          </c:cat>
          <c:val>
            <c:numRef>
              <c:f>Sheet1!$AA$2:$AA$9</c:f>
              <c:numCache>
                <c:formatCode>General</c:formatCode>
                <c:ptCount val="8"/>
                <c:pt idx="0">
                  <c:v>0.0</c:v>
                </c:pt>
                <c:pt idx="1">
                  <c:v>1.0</c:v>
                </c:pt>
                <c:pt idx="2">
                  <c:v>6.0</c:v>
                </c:pt>
                <c:pt idx="3">
                  <c:v>17.0</c:v>
                </c:pt>
                <c:pt idx="4">
                  <c:v>17.0</c:v>
                </c:pt>
                <c:pt idx="5">
                  <c:v>6.0</c:v>
                </c:pt>
                <c:pt idx="6">
                  <c:v>1.0</c:v>
                </c:pt>
                <c:pt idx="7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Sheet1!$T$1</c:f>
              <c:strCache>
                <c:ptCount val="1"/>
                <c:pt idx="0">
                  <c:v>Mar-2010</c:v>
                </c:pt>
              </c:strCache>
            </c:strRef>
          </c:tx>
          <c:spPr>
            <a:solidFill>
              <a:srgbClr val="77933C">
                <a:alpha val="50195"/>
              </a:srgbClr>
            </a:solidFill>
            <a:ln w="25400">
              <a:solidFill>
                <a:srgbClr val="000000"/>
              </a:solidFill>
              <a:prstDash val="solid"/>
            </a:ln>
          </c:spPr>
          <c:cat>
            <c:strRef>
              <c:f>Sheet1!$B$2:$B$9</c:f>
              <c:strCache>
                <c:ptCount val="8"/>
                <c:pt idx="0">
                  <c:v>min</c:v>
                </c:pt>
                <c:pt idx="1">
                  <c:v>1-10</c:v>
                </c:pt>
                <c:pt idx="2">
                  <c:v>10-25</c:v>
                </c:pt>
                <c:pt idx="3">
                  <c:v>25-50</c:v>
                </c:pt>
                <c:pt idx="4">
                  <c:v>50-75</c:v>
                </c:pt>
                <c:pt idx="5">
                  <c:v>75-90</c:v>
                </c:pt>
                <c:pt idx="6">
                  <c:v>90-99</c:v>
                </c:pt>
                <c:pt idx="7">
                  <c:v>max</c:v>
                </c:pt>
              </c:strCache>
            </c:strRef>
          </c:cat>
          <c:val>
            <c:numRef>
              <c:f>Sheet1!$T$2:$T$9</c:f>
              <c:numCache>
                <c:formatCode>General</c:formatCode>
                <c:ptCount val="8"/>
                <c:pt idx="0">
                  <c:v>0.0</c:v>
                </c:pt>
                <c:pt idx="1">
                  <c:v>0.0</c:v>
                </c:pt>
                <c:pt idx="2">
                  <c:v>1.0</c:v>
                </c:pt>
                <c:pt idx="3">
                  <c:v>3.0</c:v>
                </c:pt>
                <c:pt idx="4">
                  <c:v>14.0</c:v>
                </c:pt>
                <c:pt idx="5">
                  <c:v>9.0</c:v>
                </c:pt>
                <c:pt idx="6">
                  <c:v>19.0</c:v>
                </c:pt>
                <c:pt idx="7">
                  <c:v>2.0</c:v>
                </c:pt>
              </c:numCache>
            </c:numRef>
          </c:val>
        </c:ser>
        <c:ser>
          <c:idx val="3"/>
          <c:order val="2"/>
          <c:tx>
            <c:strRef>
              <c:f>Sheet1!$V$1</c:f>
              <c:strCache>
                <c:ptCount val="1"/>
                <c:pt idx="0">
                  <c:v>Mar-2011</c:v>
                </c:pt>
              </c:strCache>
            </c:strRef>
          </c:tx>
          <c:spPr>
            <a:solidFill>
              <a:srgbClr val="C0504D">
                <a:alpha val="59999"/>
              </a:srgbClr>
            </a:solidFill>
            <a:ln w="25400">
              <a:solidFill>
                <a:srgbClr val="000000"/>
              </a:solidFill>
              <a:prstDash val="solid"/>
            </a:ln>
          </c:spPr>
          <c:cat>
            <c:strRef>
              <c:f>Sheet1!$B$2:$B$9</c:f>
              <c:strCache>
                <c:ptCount val="8"/>
                <c:pt idx="0">
                  <c:v>min</c:v>
                </c:pt>
                <c:pt idx="1">
                  <c:v>1-10</c:v>
                </c:pt>
                <c:pt idx="2">
                  <c:v>10-25</c:v>
                </c:pt>
                <c:pt idx="3">
                  <c:v>25-50</c:v>
                </c:pt>
                <c:pt idx="4">
                  <c:v>50-75</c:v>
                </c:pt>
                <c:pt idx="5">
                  <c:v>75-90</c:v>
                </c:pt>
                <c:pt idx="6">
                  <c:v>90-99</c:v>
                </c:pt>
                <c:pt idx="7">
                  <c:v>max</c:v>
                </c:pt>
              </c:strCache>
            </c:strRef>
          </c:cat>
          <c:val>
            <c:numRef>
              <c:f>Sheet1!$V$2:$V$9</c:f>
              <c:numCache>
                <c:formatCode>General</c:formatCode>
                <c:ptCount val="8"/>
                <c:pt idx="0">
                  <c:v>2.0</c:v>
                </c:pt>
                <c:pt idx="1">
                  <c:v>5.0</c:v>
                </c:pt>
                <c:pt idx="2">
                  <c:v>17.0</c:v>
                </c:pt>
                <c:pt idx="3">
                  <c:v>11.0</c:v>
                </c:pt>
                <c:pt idx="4">
                  <c:v>10.0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8028488"/>
        <c:axId val="438034904"/>
      </c:areaChart>
      <c:catAx>
        <c:axId val="43802848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75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Percentile Categories</a:t>
                </a:r>
              </a:p>
            </c:rich>
          </c:tx>
          <c:layout>
            <c:manualLayout>
              <c:xMode val="edge"/>
              <c:yMode val="edge"/>
              <c:x val="0.302806882473024"/>
              <c:y val="0.914460931796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438034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8034904"/>
        <c:scaling>
          <c:orientation val="minMax"/>
          <c:min val="0.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75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Number of Wells</a:t>
                </a:r>
              </a:p>
            </c:rich>
          </c:tx>
          <c:layout>
            <c:manualLayout>
              <c:xMode val="edge"/>
              <c:yMode val="edge"/>
              <c:x val="0.0192024496937883"/>
              <c:y val="0.3604888927486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43802848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50813298337708"/>
          <c:y val="0.462322154741894"/>
          <c:w val="0.125136074657334"/>
          <c:h val="0.15336595181302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0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1372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5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8675" name="Text Box 1026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30723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32771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025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34819" name="Text Box 1026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36867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38915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40963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8D371-5A40-954F-A25D-A1CB2C347F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A957-04BE-ED4A-BA8C-5692DD08DF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32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130175"/>
            <a:ext cx="2055812" cy="5997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8213" cy="5997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8943C-4C56-674C-91DB-46D8CBB7F1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6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8D949-DB05-DA46-B60B-D7C4900AEA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13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81AE3-15F4-9244-990B-8B7530E6B3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84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B5B2-8F1B-914A-900C-EABAB16497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0466D-5924-E841-B342-6DC9E7B078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912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32BB-AFC4-E34D-8A1A-6A018607BD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703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26AF1-23E4-D743-810F-D2B6BD79E2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45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FA52F-86FC-1649-A220-8348BF5C25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197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D946-D3AB-314D-904E-83875E32CA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6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1C6AF-4B8C-CD47-B23A-BDD5B8FE47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12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4B3E-F3D8-5747-940C-5A9F246AF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962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564F9-1818-3349-91ED-D710B1F3E7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331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1604963"/>
            <a:ext cx="2055812" cy="4522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8213" cy="4522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91D64-D504-864A-9A2F-84720FF5CF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326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92275"/>
            <a:ext cx="7769225" cy="1733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45022-8F2E-924A-A816-5CE7EB7DE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87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7CE56-309E-6A40-A782-2245787F1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82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F487E-2E87-2A49-897D-1DB75219E1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4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0B120-22DA-A248-A6F2-EA41AB139A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5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B3EC7-7682-044E-AB70-EB4F06252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1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639C8-FE65-7949-B9C7-2935C50E13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4FBD-3E73-D343-84DA-AA6ED33F9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7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41E9-BD4D-3440-9606-69D1FAB26D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08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3175" y="4267200"/>
            <a:ext cx="9139238" cy="2589213"/>
            <a:chOff x="2" y="2688"/>
            <a:chExt cx="5757" cy="1631"/>
          </a:xfrm>
        </p:grpSpPr>
        <p:sp>
          <p:nvSpPr>
            <p:cNvPr id="1032" name="Freeform 2"/>
            <p:cNvSpPr>
              <a:spLocks noChangeArrowheads="1"/>
            </p:cNvSpPr>
            <p:nvPr/>
          </p:nvSpPr>
          <p:spPr bwMode="auto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" name="Group 3"/>
            <p:cNvGrpSpPr>
              <a:grpSpLocks/>
            </p:cNvGrpSpPr>
            <p:nvPr/>
          </p:nvGrpSpPr>
          <p:grpSpPr bwMode="auto">
            <a:xfrm>
              <a:off x="1776" y="3024"/>
              <a:ext cx="3928" cy="1289"/>
              <a:chOff x="1776" y="3024"/>
              <a:chExt cx="3928" cy="1289"/>
            </a:xfrm>
          </p:grpSpPr>
          <p:grpSp>
            <p:nvGrpSpPr>
              <p:cNvPr id="1034" name="Group 4"/>
              <p:cNvGrpSpPr>
                <a:grpSpLocks/>
              </p:cNvGrpSpPr>
              <p:nvPr/>
            </p:nvGrpSpPr>
            <p:grpSpPr bwMode="auto">
              <a:xfrm>
                <a:off x="2268" y="3934"/>
                <a:ext cx="637" cy="376"/>
                <a:chOff x="2268" y="3934"/>
                <a:chExt cx="637" cy="376"/>
              </a:xfrm>
            </p:grpSpPr>
            <p:sp>
              <p:nvSpPr>
                <p:cNvPr id="1087" name="Oval 5"/>
                <p:cNvSpPr>
                  <a:spLocks noChangeArrowheads="1"/>
                </p:cNvSpPr>
                <p:nvPr/>
              </p:nvSpPr>
              <p:spPr bwMode="auto">
                <a:xfrm>
                  <a:off x="2268" y="3934"/>
                  <a:ext cx="638" cy="37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7C7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8" name="Oval 6"/>
                <p:cNvSpPr>
                  <a:spLocks noChangeArrowheads="1"/>
                </p:cNvSpPr>
                <p:nvPr/>
              </p:nvSpPr>
              <p:spPr bwMode="auto">
                <a:xfrm>
                  <a:off x="2314" y="3958"/>
                  <a:ext cx="543" cy="3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2" name="Oval 7"/>
                <p:cNvSpPr>
                  <a:spLocks noChangeArrowheads="1"/>
                </p:cNvSpPr>
                <p:nvPr/>
              </p:nvSpPr>
              <p:spPr bwMode="auto">
                <a:xfrm>
                  <a:off x="2341" y="3979"/>
                  <a:ext cx="501" cy="2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BC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3" name="Oval 8"/>
                <p:cNvSpPr>
                  <a:spLocks noChangeArrowheads="1"/>
                </p:cNvSpPr>
                <p:nvPr/>
              </p:nvSpPr>
              <p:spPr bwMode="auto">
                <a:xfrm>
                  <a:off x="2368" y="3997"/>
                  <a:ext cx="444" cy="25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4" name="Oval 9"/>
                <p:cNvSpPr>
                  <a:spLocks noChangeArrowheads="1"/>
                </p:cNvSpPr>
                <p:nvPr/>
              </p:nvSpPr>
              <p:spPr bwMode="auto">
                <a:xfrm>
                  <a:off x="2385" y="4005"/>
                  <a:ext cx="413" cy="2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FD5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5" name="Oval 10"/>
                <p:cNvSpPr>
                  <a:spLocks noChangeArrowheads="1"/>
                </p:cNvSpPr>
                <p:nvPr/>
              </p:nvSpPr>
              <p:spPr bwMode="auto">
                <a:xfrm>
                  <a:off x="2437" y="4026"/>
                  <a:ext cx="306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6" name="Oval 11"/>
                <p:cNvSpPr>
                  <a:spLocks noChangeArrowheads="1"/>
                </p:cNvSpPr>
                <p:nvPr/>
              </p:nvSpPr>
              <p:spPr bwMode="auto">
                <a:xfrm>
                  <a:off x="2476" y="4056"/>
                  <a:ext cx="227" cy="13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BCE"/>
                    </a:gs>
                    <a:gs pos="100000">
                      <a:srgbClr val="0088E4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94" name="Oval 12"/>
                <p:cNvSpPr>
                  <a:spLocks noChangeArrowheads="1"/>
                </p:cNvSpPr>
                <p:nvPr/>
              </p:nvSpPr>
              <p:spPr bwMode="auto">
                <a:xfrm>
                  <a:off x="2542" y="4097"/>
                  <a:ext cx="90" cy="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BCE"/>
                    </a:gs>
                    <a:gs pos="100000">
                      <a:srgbClr val="0088E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  <p:sp>
            <p:nvSpPr>
              <p:cNvPr id="1035" name="Oval 13"/>
              <p:cNvSpPr>
                <a:spLocks noChangeArrowheads="1"/>
              </p:cNvSpPr>
              <p:nvPr/>
            </p:nvSpPr>
            <p:spPr bwMode="auto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036" name="Oval 14"/>
              <p:cNvSpPr>
                <a:spLocks noChangeArrowheads="1"/>
              </p:cNvSpPr>
              <p:nvPr/>
            </p:nvSpPr>
            <p:spPr bwMode="auto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037" name="Oval 15"/>
              <p:cNvSpPr>
                <a:spLocks noChangeArrowheads="1"/>
              </p:cNvSpPr>
              <p:nvPr/>
            </p:nvSpPr>
            <p:spPr bwMode="auto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038" name="Oval 16"/>
              <p:cNvSpPr>
                <a:spLocks noChangeArrowheads="1"/>
              </p:cNvSpPr>
              <p:nvPr/>
            </p:nvSpPr>
            <p:spPr bwMode="auto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039" name="Oval 17"/>
              <p:cNvSpPr>
                <a:spLocks noChangeArrowheads="1"/>
              </p:cNvSpPr>
              <p:nvPr/>
            </p:nvSpPr>
            <p:spPr bwMode="auto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040" name="Freeform 18"/>
              <p:cNvSpPr>
                <a:spLocks noChangeArrowheads="1"/>
              </p:cNvSpPr>
              <p:nvPr/>
            </p:nvSpPr>
            <p:spPr bwMode="auto">
              <a:xfrm>
                <a:off x="3575" y="3715"/>
                <a:ext cx="383" cy="161"/>
              </a:xfrm>
              <a:custGeom>
                <a:avLst/>
                <a:gdLst>
                  <a:gd name="T0" fmla="*/ 381 w 382"/>
                  <a:gd name="T1" fmla="*/ 12 h 161"/>
                  <a:gd name="T2" fmla="*/ 262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62 w 382"/>
                  <a:gd name="T23" fmla="*/ 12 h 161"/>
                  <a:gd name="T24" fmla="*/ 381 w 382"/>
                  <a:gd name="T25" fmla="*/ 0 h 161"/>
                  <a:gd name="T26" fmla="*/ 381 w 382"/>
                  <a:gd name="T27" fmla="*/ 0 h 161"/>
                  <a:gd name="T28" fmla="*/ 387 w 382"/>
                  <a:gd name="T29" fmla="*/ 0 h 161"/>
                  <a:gd name="T30" fmla="*/ 387 w 382"/>
                  <a:gd name="T31" fmla="*/ 12 h 161"/>
                  <a:gd name="T32" fmla="*/ 381 w 382"/>
                  <a:gd name="T33" fmla="*/ 12 h 161"/>
                  <a:gd name="T34" fmla="*/ 381 w 382"/>
                  <a:gd name="T35" fmla="*/ 12 h 161"/>
                  <a:gd name="T36" fmla="*/ 381 w 382"/>
                  <a:gd name="T37" fmla="*/ 12 h 16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Freeform 19"/>
              <p:cNvSpPr>
                <a:spLocks noChangeArrowheads="1"/>
              </p:cNvSpPr>
              <p:nvPr/>
            </p:nvSpPr>
            <p:spPr bwMode="auto">
              <a:xfrm>
                <a:off x="3695" y="4170"/>
                <a:ext cx="444" cy="66"/>
              </a:xfrm>
              <a:custGeom>
                <a:avLst/>
                <a:gdLst>
                  <a:gd name="T0" fmla="*/ 262 w 443"/>
                  <a:gd name="T1" fmla="*/ 54 h 66"/>
                  <a:gd name="T2" fmla="*/ 358 w 443"/>
                  <a:gd name="T3" fmla="*/ 48 h 66"/>
                  <a:gd name="T4" fmla="*/ 448 w 443"/>
                  <a:gd name="T5" fmla="*/ 24 h 66"/>
                  <a:gd name="T6" fmla="*/ 448 w 443"/>
                  <a:gd name="T7" fmla="*/ 36 h 66"/>
                  <a:gd name="T8" fmla="*/ 358 w 443"/>
                  <a:gd name="T9" fmla="*/ 60 h 66"/>
                  <a:gd name="T10" fmla="*/ 262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62 w 443"/>
                  <a:gd name="T29" fmla="*/ 54 h 66"/>
                  <a:gd name="T30" fmla="*/ 262 w 443"/>
                  <a:gd name="T31" fmla="*/ 54 h 6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Freeform 20"/>
              <p:cNvSpPr>
                <a:spLocks noChangeArrowheads="1"/>
              </p:cNvSpPr>
              <p:nvPr/>
            </p:nvSpPr>
            <p:spPr bwMode="auto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Freeform 21"/>
              <p:cNvSpPr>
                <a:spLocks noChangeArrowheads="1"/>
              </p:cNvSpPr>
              <p:nvPr/>
            </p:nvSpPr>
            <p:spPr bwMode="auto">
              <a:xfrm>
                <a:off x="3569" y="3745"/>
                <a:ext cx="750" cy="461"/>
              </a:xfrm>
              <a:custGeom>
                <a:avLst/>
                <a:gdLst>
                  <a:gd name="T0" fmla="*/ 392 w 747"/>
                  <a:gd name="T1" fmla="*/ 443 h 461"/>
                  <a:gd name="T2" fmla="*/ 316 w 747"/>
                  <a:gd name="T3" fmla="*/ 437 h 461"/>
                  <a:gd name="T4" fmla="*/ 250 w 747"/>
                  <a:gd name="T5" fmla="*/ 425 h 461"/>
                  <a:gd name="T6" fmla="*/ 190 w 747"/>
                  <a:gd name="T7" fmla="*/ 407 h 461"/>
                  <a:gd name="T8" fmla="*/ 136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6 w 747"/>
                  <a:gd name="T25" fmla="*/ 77 h 461"/>
                  <a:gd name="T26" fmla="*/ 190 w 747"/>
                  <a:gd name="T27" fmla="*/ 47 h 461"/>
                  <a:gd name="T28" fmla="*/ 250 w 747"/>
                  <a:gd name="T29" fmla="*/ 30 h 461"/>
                  <a:gd name="T30" fmla="*/ 316 w 747"/>
                  <a:gd name="T31" fmla="*/ 18 h 461"/>
                  <a:gd name="T32" fmla="*/ 392 w 747"/>
                  <a:gd name="T33" fmla="*/ 12 h 461"/>
                  <a:gd name="T34" fmla="*/ 488 w 747"/>
                  <a:gd name="T35" fmla="*/ 18 h 461"/>
                  <a:gd name="T36" fmla="*/ 572 w 747"/>
                  <a:gd name="T37" fmla="*/ 41 h 461"/>
                  <a:gd name="T38" fmla="*/ 572 w 747"/>
                  <a:gd name="T39" fmla="*/ 36 h 461"/>
                  <a:gd name="T40" fmla="*/ 572 w 747"/>
                  <a:gd name="T41" fmla="*/ 30 h 461"/>
                  <a:gd name="T42" fmla="*/ 488 w 747"/>
                  <a:gd name="T43" fmla="*/ 6 h 461"/>
                  <a:gd name="T44" fmla="*/ 392 w 747"/>
                  <a:gd name="T45" fmla="*/ 0 h 461"/>
                  <a:gd name="T46" fmla="*/ 310 w 747"/>
                  <a:gd name="T47" fmla="*/ 6 h 461"/>
                  <a:gd name="T48" fmla="*/ 238 w 747"/>
                  <a:gd name="T49" fmla="*/ 18 h 461"/>
                  <a:gd name="T50" fmla="*/ 172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72 w 747"/>
                  <a:gd name="T71" fmla="*/ 419 h 461"/>
                  <a:gd name="T72" fmla="*/ 238 w 747"/>
                  <a:gd name="T73" fmla="*/ 443 h 461"/>
                  <a:gd name="T74" fmla="*/ 310 w 747"/>
                  <a:gd name="T75" fmla="*/ 455 h 461"/>
                  <a:gd name="T76" fmla="*/ 392 w 747"/>
                  <a:gd name="T77" fmla="*/ 461 h 461"/>
                  <a:gd name="T78" fmla="*/ 458 w 747"/>
                  <a:gd name="T79" fmla="*/ 455 h 461"/>
                  <a:gd name="T80" fmla="*/ 518 w 747"/>
                  <a:gd name="T81" fmla="*/ 449 h 461"/>
                  <a:gd name="T82" fmla="*/ 619 w 747"/>
                  <a:gd name="T83" fmla="*/ 413 h 461"/>
                  <a:gd name="T84" fmla="*/ 672 w 747"/>
                  <a:gd name="T85" fmla="*/ 389 h 461"/>
                  <a:gd name="T86" fmla="*/ 708 w 747"/>
                  <a:gd name="T87" fmla="*/ 359 h 461"/>
                  <a:gd name="T88" fmla="*/ 738 w 747"/>
                  <a:gd name="T89" fmla="*/ 329 h 461"/>
                  <a:gd name="T90" fmla="*/ 762 w 747"/>
                  <a:gd name="T91" fmla="*/ 293 h 461"/>
                  <a:gd name="T92" fmla="*/ 756 w 747"/>
                  <a:gd name="T93" fmla="*/ 287 h 461"/>
                  <a:gd name="T94" fmla="*/ 744 w 747"/>
                  <a:gd name="T95" fmla="*/ 281 h 461"/>
                  <a:gd name="T96" fmla="*/ 726 w 747"/>
                  <a:gd name="T97" fmla="*/ 317 h 461"/>
                  <a:gd name="T98" fmla="*/ 696 w 747"/>
                  <a:gd name="T99" fmla="*/ 347 h 461"/>
                  <a:gd name="T100" fmla="*/ 660 w 747"/>
                  <a:gd name="T101" fmla="*/ 377 h 461"/>
                  <a:gd name="T102" fmla="*/ 614 w 747"/>
                  <a:gd name="T103" fmla="*/ 401 h 461"/>
                  <a:gd name="T104" fmla="*/ 512 w 747"/>
                  <a:gd name="T105" fmla="*/ 431 h 461"/>
                  <a:gd name="T106" fmla="*/ 452 w 747"/>
                  <a:gd name="T107" fmla="*/ 443 h 461"/>
                  <a:gd name="T108" fmla="*/ 392 w 747"/>
                  <a:gd name="T109" fmla="*/ 443 h 461"/>
                  <a:gd name="T110" fmla="*/ 392 w 747"/>
                  <a:gd name="T111" fmla="*/ 443 h 46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Freeform 22"/>
              <p:cNvSpPr>
                <a:spLocks noChangeArrowheads="1"/>
              </p:cNvSpPr>
              <p:nvPr/>
            </p:nvSpPr>
            <p:spPr bwMode="auto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Freeform 23"/>
              <p:cNvSpPr>
                <a:spLocks noChangeArrowheads="1"/>
              </p:cNvSpPr>
              <p:nvPr/>
            </p:nvSpPr>
            <p:spPr bwMode="auto">
              <a:xfrm>
                <a:off x="4175" y="4050"/>
                <a:ext cx="180" cy="132"/>
              </a:xfrm>
              <a:custGeom>
                <a:avLst/>
                <a:gdLst>
                  <a:gd name="T0" fmla="*/ 0 w 179"/>
                  <a:gd name="T1" fmla="*/ 132 h 132"/>
                  <a:gd name="T2" fmla="*/ 29 w 179"/>
                  <a:gd name="T3" fmla="*/ 132 h 132"/>
                  <a:gd name="T4" fmla="*/ 77 w 179"/>
                  <a:gd name="T5" fmla="*/ 108 h 132"/>
                  <a:gd name="T6" fmla="*/ 124 w 179"/>
                  <a:gd name="T7" fmla="*/ 78 h 132"/>
                  <a:gd name="T8" fmla="*/ 160 w 179"/>
                  <a:gd name="T9" fmla="*/ 48 h 132"/>
                  <a:gd name="T10" fmla="*/ 184 w 179"/>
                  <a:gd name="T11" fmla="*/ 12 h 132"/>
                  <a:gd name="T12" fmla="*/ 178 w 179"/>
                  <a:gd name="T13" fmla="*/ 6 h 132"/>
                  <a:gd name="T14" fmla="*/ 172 w 179"/>
                  <a:gd name="T15" fmla="*/ 0 h 132"/>
                  <a:gd name="T16" fmla="*/ 142 w 179"/>
                  <a:gd name="T17" fmla="*/ 42 h 132"/>
                  <a:gd name="T18" fmla="*/ 106 w 179"/>
                  <a:gd name="T19" fmla="*/ 78 h 132"/>
                  <a:gd name="T20" fmla="*/ 53 w 179"/>
                  <a:gd name="T21" fmla="*/ 108 h 132"/>
                  <a:gd name="T22" fmla="*/ 0 w 179"/>
                  <a:gd name="T23" fmla="*/ 132 h 132"/>
                  <a:gd name="T24" fmla="*/ 0 w 179"/>
                  <a:gd name="T25" fmla="*/ 132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9" h="132">
                    <a:moveTo>
                      <a:pt x="0" y="132"/>
                    </a:moveTo>
                    <a:lnTo>
                      <a:pt x="29" y="132"/>
                    </a:lnTo>
                    <a:lnTo>
                      <a:pt x="77" y="108"/>
                    </a:lnTo>
                    <a:lnTo>
                      <a:pt x="119" y="78"/>
                    </a:lnTo>
                    <a:lnTo>
                      <a:pt x="155" y="48"/>
                    </a:lnTo>
                    <a:lnTo>
                      <a:pt x="179" y="12"/>
                    </a:lnTo>
                    <a:lnTo>
                      <a:pt x="173" y="6"/>
                    </a:lnTo>
                    <a:lnTo>
                      <a:pt x="167" y="0"/>
                    </a:lnTo>
                    <a:lnTo>
                      <a:pt x="137" y="42"/>
                    </a:lnTo>
                    <a:lnTo>
                      <a:pt x="101" y="78"/>
                    </a:lnTo>
                    <a:lnTo>
                      <a:pt x="53" y="108"/>
                    </a:lnTo>
                    <a:lnTo>
                      <a:pt x="0" y="1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Freeform 24"/>
              <p:cNvSpPr>
                <a:spLocks noChangeArrowheads="1"/>
              </p:cNvSpPr>
              <p:nvPr/>
            </p:nvSpPr>
            <p:spPr bwMode="auto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80 w 448"/>
                  <a:gd name="T9" fmla="*/ 60 h 186"/>
                  <a:gd name="T10" fmla="*/ 334 w 448"/>
                  <a:gd name="T11" fmla="*/ 84 h 186"/>
                  <a:gd name="T12" fmla="*/ 382 w 448"/>
                  <a:gd name="T13" fmla="*/ 114 h 186"/>
                  <a:gd name="T14" fmla="*/ 424 w 448"/>
                  <a:gd name="T15" fmla="*/ 150 h 186"/>
                  <a:gd name="T16" fmla="*/ 453 w 448"/>
                  <a:gd name="T17" fmla="*/ 186 h 186"/>
                  <a:gd name="T18" fmla="*/ 453 w 448"/>
                  <a:gd name="T19" fmla="*/ 162 h 186"/>
                  <a:gd name="T20" fmla="*/ 418 w 448"/>
                  <a:gd name="T21" fmla="*/ 126 h 186"/>
                  <a:gd name="T22" fmla="*/ 376 w 448"/>
                  <a:gd name="T23" fmla="*/ 96 h 186"/>
                  <a:gd name="T24" fmla="*/ 328 w 448"/>
                  <a:gd name="T25" fmla="*/ 66 h 186"/>
                  <a:gd name="T26" fmla="*/ 274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25"/>
              <p:cNvSpPr>
                <a:spLocks noChangeArrowheads="1"/>
              </p:cNvSpPr>
              <p:nvPr/>
            </p:nvSpPr>
            <p:spPr bwMode="auto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6 w 890"/>
                  <a:gd name="T13" fmla="*/ 36 h 462"/>
                  <a:gd name="T14" fmla="*/ 369 w 890"/>
                  <a:gd name="T15" fmla="*/ 24 h 462"/>
                  <a:gd name="T16" fmla="*/ 453 w 890"/>
                  <a:gd name="T17" fmla="*/ 18 h 462"/>
                  <a:gd name="T18" fmla="*/ 537 w 890"/>
                  <a:gd name="T19" fmla="*/ 24 h 462"/>
                  <a:gd name="T20" fmla="*/ 614 w 890"/>
                  <a:gd name="T21" fmla="*/ 36 h 462"/>
                  <a:gd name="T22" fmla="*/ 691 w 890"/>
                  <a:gd name="T23" fmla="*/ 60 h 462"/>
                  <a:gd name="T24" fmla="*/ 751 w 890"/>
                  <a:gd name="T25" fmla="*/ 96 h 462"/>
                  <a:gd name="T26" fmla="*/ 805 w 890"/>
                  <a:gd name="T27" fmla="*/ 132 h 462"/>
                  <a:gd name="T28" fmla="*/ 841 w 890"/>
                  <a:gd name="T29" fmla="*/ 174 h 462"/>
                  <a:gd name="T30" fmla="*/ 871 w 890"/>
                  <a:gd name="T31" fmla="*/ 222 h 462"/>
                  <a:gd name="T32" fmla="*/ 877 w 890"/>
                  <a:gd name="T33" fmla="*/ 276 h 462"/>
                  <a:gd name="T34" fmla="*/ 865 w 890"/>
                  <a:gd name="T35" fmla="*/ 330 h 462"/>
                  <a:gd name="T36" fmla="*/ 841 w 890"/>
                  <a:gd name="T37" fmla="*/ 378 h 462"/>
                  <a:gd name="T38" fmla="*/ 793 w 890"/>
                  <a:gd name="T39" fmla="*/ 426 h 462"/>
                  <a:gd name="T40" fmla="*/ 733 w 890"/>
                  <a:gd name="T41" fmla="*/ 462 h 462"/>
                  <a:gd name="T42" fmla="*/ 775 w 890"/>
                  <a:gd name="T43" fmla="*/ 462 h 462"/>
                  <a:gd name="T44" fmla="*/ 829 w 890"/>
                  <a:gd name="T45" fmla="*/ 426 h 462"/>
                  <a:gd name="T46" fmla="*/ 865 w 890"/>
                  <a:gd name="T47" fmla="*/ 378 h 462"/>
                  <a:gd name="T48" fmla="*/ 894 w 890"/>
                  <a:gd name="T49" fmla="*/ 330 h 462"/>
                  <a:gd name="T50" fmla="*/ 900 w 890"/>
                  <a:gd name="T51" fmla="*/ 276 h 462"/>
                  <a:gd name="T52" fmla="*/ 894 w 890"/>
                  <a:gd name="T53" fmla="*/ 222 h 462"/>
                  <a:gd name="T54" fmla="*/ 865 w 890"/>
                  <a:gd name="T55" fmla="*/ 168 h 462"/>
                  <a:gd name="T56" fmla="*/ 823 w 890"/>
                  <a:gd name="T57" fmla="*/ 120 h 462"/>
                  <a:gd name="T58" fmla="*/ 769 w 890"/>
                  <a:gd name="T59" fmla="*/ 84 h 462"/>
                  <a:gd name="T60" fmla="*/ 703 w 890"/>
                  <a:gd name="T61" fmla="*/ 48 h 462"/>
                  <a:gd name="T62" fmla="*/ 626 w 890"/>
                  <a:gd name="T63" fmla="*/ 24 h 462"/>
                  <a:gd name="T64" fmla="*/ 543 w 890"/>
                  <a:gd name="T65" fmla="*/ 6 h 462"/>
                  <a:gd name="T66" fmla="*/ 453 w 890"/>
                  <a:gd name="T67" fmla="*/ 0 h 462"/>
                  <a:gd name="T68" fmla="*/ 363 w 890"/>
                  <a:gd name="T69" fmla="*/ 6 h 462"/>
                  <a:gd name="T70" fmla="*/ 280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26"/>
              <p:cNvSpPr>
                <a:spLocks noChangeArrowheads="1"/>
              </p:cNvSpPr>
              <p:nvPr/>
            </p:nvSpPr>
            <p:spPr bwMode="auto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6 w 406"/>
                  <a:gd name="T13" fmla="*/ 42 h 486"/>
                  <a:gd name="T14" fmla="*/ 334 w 406"/>
                  <a:gd name="T15" fmla="*/ 24 h 486"/>
                  <a:gd name="T16" fmla="*/ 411 w 406"/>
                  <a:gd name="T17" fmla="*/ 6 h 486"/>
                  <a:gd name="T18" fmla="*/ 411 w 406"/>
                  <a:gd name="T19" fmla="*/ 0 h 486"/>
                  <a:gd name="T20" fmla="*/ 328 w 406"/>
                  <a:gd name="T21" fmla="*/ 12 h 486"/>
                  <a:gd name="T22" fmla="*/ 250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Freeform 27"/>
              <p:cNvSpPr>
                <a:spLocks noChangeArrowheads="1"/>
              </p:cNvSpPr>
              <p:nvPr/>
            </p:nvSpPr>
            <p:spPr bwMode="auto">
              <a:xfrm>
                <a:off x="2987" y="4044"/>
                <a:ext cx="108" cy="252"/>
              </a:xfrm>
              <a:custGeom>
                <a:avLst/>
                <a:gdLst>
                  <a:gd name="T0" fmla="*/ 94 w 107"/>
                  <a:gd name="T1" fmla="*/ 84 h 252"/>
                  <a:gd name="T2" fmla="*/ 88 w 107"/>
                  <a:gd name="T3" fmla="*/ 132 h 252"/>
                  <a:gd name="T4" fmla="*/ 70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8 w 107"/>
                  <a:gd name="T15" fmla="*/ 174 h 252"/>
                  <a:gd name="T16" fmla="*/ 106 w 107"/>
                  <a:gd name="T17" fmla="*/ 132 h 252"/>
                  <a:gd name="T18" fmla="*/ 112 w 107"/>
                  <a:gd name="T19" fmla="*/ 84 h 252"/>
                  <a:gd name="T20" fmla="*/ 106 w 107"/>
                  <a:gd name="T21" fmla="*/ 42 h 252"/>
                  <a:gd name="T22" fmla="*/ 94 w 107"/>
                  <a:gd name="T23" fmla="*/ 0 h 252"/>
                  <a:gd name="T24" fmla="*/ 70 w 107"/>
                  <a:gd name="T25" fmla="*/ 0 h 252"/>
                  <a:gd name="T26" fmla="*/ 88 w 107"/>
                  <a:gd name="T27" fmla="*/ 42 h 252"/>
                  <a:gd name="T28" fmla="*/ 94 w 107"/>
                  <a:gd name="T29" fmla="*/ 84 h 252"/>
                  <a:gd name="T30" fmla="*/ 94 w 107"/>
                  <a:gd name="T31" fmla="*/ 84 h 2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Freeform 28"/>
              <p:cNvSpPr>
                <a:spLocks noChangeArrowheads="1"/>
              </p:cNvSpPr>
              <p:nvPr/>
            </p:nvSpPr>
            <p:spPr bwMode="auto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Freeform 29"/>
              <p:cNvSpPr>
                <a:spLocks noChangeArrowheads="1"/>
              </p:cNvSpPr>
              <p:nvPr/>
            </p:nvSpPr>
            <p:spPr bwMode="auto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30"/>
              <p:cNvSpPr>
                <a:spLocks noChangeArrowheads="1"/>
              </p:cNvSpPr>
              <p:nvPr/>
            </p:nvSpPr>
            <p:spPr bwMode="auto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31"/>
              <p:cNvSpPr>
                <a:spLocks noChangeArrowheads="1"/>
              </p:cNvSpPr>
              <p:nvPr/>
            </p:nvSpPr>
            <p:spPr bwMode="auto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32"/>
              <p:cNvSpPr>
                <a:spLocks noChangeArrowheads="1"/>
              </p:cNvSpPr>
              <p:nvPr/>
            </p:nvSpPr>
            <p:spPr bwMode="auto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33"/>
              <p:cNvSpPr>
                <a:spLocks noChangeArrowheads="1"/>
              </p:cNvSpPr>
              <p:nvPr/>
            </p:nvSpPr>
            <p:spPr bwMode="auto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34"/>
              <p:cNvSpPr>
                <a:spLocks noChangeArrowheads="1"/>
              </p:cNvSpPr>
              <p:nvPr/>
            </p:nvSpPr>
            <p:spPr bwMode="auto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35"/>
              <p:cNvSpPr>
                <a:spLocks noChangeArrowheads="1"/>
              </p:cNvSpPr>
              <p:nvPr/>
            </p:nvSpPr>
            <p:spPr bwMode="auto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36"/>
              <p:cNvSpPr>
                <a:spLocks noChangeArrowheads="1"/>
              </p:cNvSpPr>
              <p:nvPr/>
            </p:nvSpPr>
            <p:spPr bwMode="auto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37"/>
              <p:cNvSpPr>
                <a:spLocks noChangeArrowheads="1"/>
              </p:cNvSpPr>
              <p:nvPr/>
            </p:nvSpPr>
            <p:spPr bwMode="auto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Freeform 38"/>
              <p:cNvSpPr>
                <a:spLocks noChangeArrowheads="1"/>
              </p:cNvSpPr>
              <p:nvPr/>
            </p:nvSpPr>
            <p:spPr bwMode="auto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Freeform 39"/>
              <p:cNvSpPr>
                <a:spLocks noChangeArrowheads="1"/>
              </p:cNvSpPr>
              <p:nvPr/>
            </p:nvSpPr>
            <p:spPr bwMode="auto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Freeform 40"/>
              <p:cNvSpPr>
                <a:spLocks noChangeArrowheads="1"/>
              </p:cNvSpPr>
              <p:nvPr/>
            </p:nvSpPr>
            <p:spPr bwMode="auto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Freeform 41"/>
              <p:cNvSpPr>
                <a:spLocks noChangeArrowheads="1"/>
              </p:cNvSpPr>
              <p:nvPr/>
            </p:nvSpPr>
            <p:spPr bwMode="auto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3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Freeform 42"/>
              <p:cNvSpPr>
                <a:spLocks noChangeArrowheads="1"/>
              </p:cNvSpPr>
              <p:nvPr/>
            </p:nvSpPr>
            <p:spPr bwMode="auto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Freeform 43"/>
              <p:cNvSpPr>
                <a:spLocks noChangeArrowheads="1"/>
              </p:cNvSpPr>
              <p:nvPr/>
            </p:nvSpPr>
            <p:spPr bwMode="auto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Freeform 44"/>
              <p:cNvSpPr>
                <a:spLocks noChangeArrowheads="1"/>
              </p:cNvSpPr>
              <p:nvPr/>
            </p:nvSpPr>
            <p:spPr bwMode="auto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Freeform 45"/>
              <p:cNvSpPr>
                <a:spLocks noChangeArrowheads="1"/>
              </p:cNvSpPr>
              <p:nvPr/>
            </p:nvSpPr>
            <p:spPr bwMode="auto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Freeform 46"/>
              <p:cNvSpPr>
                <a:spLocks noChangeArrowheads="1"/>
              </p:cNvSpPr>
              <p:nvPr/>
            </p:nvSpPr>
            <p:spPr bwMode="auto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Freeform 47"/>
              <p:cNvSpPr>
                <a:spLocks noChangeArrowheads="1"/>
              </p:cNvSpPr>
              <p:nvPr/>
            </p:nvSpPr>
            <p:spPr bwMode="auto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Freeform 48"/>
              <p:cNvSpPr>
                <a:spLocks noChangeArrowheads="1"/>
              </p:cNvSpPr>
              <p:nvPr/>
            </p:nvSpPr>
            <p:spPr bwMode="auto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Freeform 49"/>
              <p:cNvSpPr>
                <a:spLocks noChangeArrowheads="1"/>
              </p:cNvSpPr>
              <p:nvPr/>
            </p:nvSpPr>
            <p:spPr bwMode="auto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Freeform 50"/>
              <p:cNvSpPr>
                <a:spLocks noChangeArrowheads="1"/>
              </p:cNvSpPr>
              <p:nvPr/>
            </p:nvSpPr>
            <p:spPr bwMode="auto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Freeform 51"/>
              <p:cNvSpPr>
                <a:spLocks noChangeArrowheads="1"/>
              </p:cNvSpPr>
              <p:nvPr/>
            </p:nvSpPr>
            <p:spPr bwMode="auto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Oval 52"/>
              <p:cNvSpPr>
                <a:spLocks noChangeArrowheads="1"/>
              </p:cNvSpPr>
              <p:nvPr/>
            </p:nvSpPr>
            <p:spPr bwMode="auto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grpSp>
            <p:nvGrpSpPr>
              <p:cNvPr id="1075" name="Group 53"/>
              <p:cNvGrpSpPr>
                <a:grpSpLocks/>
              </p:cNvGrpSpPr>
              <p:nvPr/>
            </p:nvGrpSpPr>
            <p:grpSpPr bwMode="auto">
              <a:xfrm>
                <a:off x="4546" y="3608"/>
                <a:ext cx="517" cy="318"/>
                <a:chOff x="4546" y="3608"/>
                <a:chExt cx="517" cy="318"/>
              </a:xfrm>
            </p:grpSpPr>
            <p:sp>
              <p:nvSpPr>
                <p:cNvPr id="1081" name="Oval 54"/>
                <p:cNvSpPr>
                  <a:spLocks noChangeArrowheads="1"/>
                </p:cNvSpPr>
                <p:nvPr/>
              </p:nvSpPr>
              <p:spPr bwMode="auto">
                <a:xfrm>
                  <a:off x="4546" y="3608"/>
                  <a:ext cx="518" cy="31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2" name="Oval 55"/>
                <p:cNvSpPr>
                  <a:spLocks noChangeArrowheads="1"/>
                </p:cNvSpPr>
                <p:nvPr/>
              </p:nvSpPr>
              <p:spPr bwMode="auto">
                <a:xfrm>
                  <a:off x="4578" y="3630"/>
                  <a:ext cx="446" cy="27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78BE3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3" name="Oval 56"/>
                <p:cNvSpPr>
                  <a:spLocks noChangeArrowheads="1"/>
                </p:cNvSpPr>
                <p:nvPr/>
              </p:nvSpPr>
              <p:spPr bwMode="auto">
                <a:xfrm>
                  <a:off x="4610" y="3650"/>
                  <a:ext cx="386" cy="23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4" name="Oval 57"/>
                <p:cNvSpPr>
                  <a:spLocks noChangeArrowheads="1"/>
                </p:cNvSpPr>
                <p:nvPr/>
              </p:nvSpPr>
              <p:spPr bwMode="auto">
                <a:xfrm>
                  <a:off x="4654" y="3678"/>
                  <a:ext cx="298" cy="17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FD5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5" name="Oval 58"/>
                <p:cNvSpPr>
                  <a:spLocks noChangeArrowheads="1"/>
                </p:cNvSpPr>
                <p:nvPr/>
              </p:nvSpPr>
              <p:spPr bwMode="auto">
                <a:xfrm>
                  <a:off x="4690" y="3698"/>
                  <a:ext cx="222" cy="13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6" name="Oval 59"/>
                <p:cNvSpPr>
                  <a:spLocks noChangeArrowheads="1"/>
                </p:cNvSpPr>
                <p:nvPr/>
              </p:nvSpPr>
              <p:spPr bwMode="auto">
                <a:xfrm>
                  <a:off x="4738" y="3728"/>
                  <a:ext cx="126" cy="8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3DB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  <p:grpSp>
            <p:nvGrpSpPr>
              <p:cNvPr id="1076" name="Group 6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6" cy="131"/>
                <a:chOff x="5381" y="3085"/>
                <a:chExt cx="226" cy="131"/>
              </a:xfrm>
            </p:grpSpPr>
            <p:sp>
              <p:nvSpPr>
                <p:cNvPr id="1077" name="Oval 61"/>
                <p:cNvSpPr>
                  <a:spLocks noChangeArrowheads="1"/>
                </p:cNvSpPr>
                <p:nvPr/>
              </p:nvSpPr>
              <p:spPr bwMode="auto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78" name="Oval 62"/>
                <p:cNvSpPr>
                  <a:spLocks noChangeArrowheads="1"/>
                </p:cNvSpPr>
                <p:nvPr/>
              </p:nvSpPr>
              <p:spPr bwMode="auto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79" name="Oval 63"/>
                <p:cNvSpPr>
                  <a:spLocks noChangeArrowheads="1"/>
                </p:cNvSpPr>
                <p:nvPr/>
              </p:nvSpPr>
              <p:spPr bwMode="auto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080" name="Oval 64"/>
                <p:cNvSpPr>
                  <a:spLocks noChangeArrowheads="1"/>
                </p:cNvSpPr>
                <p:nvPr/>
              </p:nvSpPr>
              <p:spPr bwMode="auto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</p:grpSp>
      </p:grpSp>
      <p:sp>
        <p:nvSpPr>
          <p:cNvPr id="1089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0175"/>
            <a:ext cx="8226425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1" name="Rectangle 6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 Unicode MS" charset="0"/>
              </a:defRPr>
            </a:lvl1pPr>
          </a:lstStyle>
          <a:p>
            <a:pPr>
              <a:defRPr/>
            </a:pPr>
            <a:fld id="{994A0E5D-8E0A-3444-8396-4C005A873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2pPr>
      <a:lvl3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3pPr>
      <a:lvl4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4pPr>
      <a:lvl5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5pPr>
      <a:lvl6pPr marL="4572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6pPr>
      <a:lvl7pPr marL="9144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7pPr>
      <a:lvl8pPr marL="13716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8pPr>
      <a:lvl9pPr marL="18288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99FF99"/>
        </a:buClr>
        <a:buSzPct val="80000"/>
        <a:buFont typeface="Wingdings" charset="0"/>
        <a:buChar char="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CCECFF"/>
        </a:buClr>
        <a:buSzPct val="50000"/>
        <a:buFont typeface="Wingdings" charset="0"/>
        <a:buChar char="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9999"/>
        </a:buClr>
        <a:buSzPct val="100000"/>
        <a:buFont typeface="Arial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50000"/>
        <a:buFont typeface="Wingdings" charset="0"/>
        <a:buChar char="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"/>
          <p:cNvGrpSpPr>
            <a:grpSpLocks/>
          </p:cNvGrpSpPr>
          <p:nvPr/>
        </p:nvGrpSpPr>
        <p:grpSpPr bwMode="auto">
          <a:xfrm>
            <a:off x="3175" y="4267200"/>
            <a:ext cx="9139238" cy="2589213"/>
            <a:chOff x="2" y="2688"/>
            <a:chExt cx="5757" cy="1631"/>
          </a:xfrm>
        </p:grpSpPr>
        <p:sp>
          <p:nvSpPr>
            <p:cNvPr id="13320" name="Freeform 2"/>
            <p:cNvSpPr>
              <a:spLocks noChangeArrowheads="1"/>
            </p:cNvSpPr>
            <p:nvPr/>
          </p:nvSpPr>
          <p:spPr bwMode="auto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1" name="Group 3"/>
            <p:cNvGrpSpPr>
              <a:grpSpLocks/>
            </p:cNvGrpSpPr>
            <p:nvPr/>
          </p:nvGrpSpPr>
          <p:grpSpPr bwMode="auto">
            <a:xfrm>
              <a:off x="1776" y="3024"/>
              <a:ext cx="3928" cy="1289"/>
              <a:chOff x="1776" y="3024"/>
              <a:chExt cx="3928" cy="1289"/>
            </a:xfrm>
          </p:grpSpPr>
          <p:grpSp>
            <p:nvGrpSpPr>
              <p:cNvPr id="13322" name="Group 4"/>
              <p:cNvGrpSpPr>
                <a:grpSpLocks/>
              </p:cNvGrpSpPr>
              <p:nvPr/>
            </p:nvGrpSpPr>
            <p:grpSpPr bwMode="auto">
              <a:xfrm>
                <a:off x="2268" y="3934"/>
                <a:ext cx="637" cy="376"/>
                <a:chOff x="2268" y="3934"/>
                <a:chExt cx="637" cy="376"/>
              </a:xfrm>
            </p:grpSpPr>
            <p:sp>
              <p:nvSpPr>
                <p:cNvPr id="13375" name="Oval 5"/>
                <p:cNvSpPr>
                  <a:spLocks noChangeArrowheads="1"/>
                </p:cNvSpPr>
                <p:nvPr/>
              </p:nvSpPr>
              <p:spPr bwMode="auto">
                <a:xfrm>
                  <a:off x="2268" y="3934"/>
                  <a:ext cx="638" cy="37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7C7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6" name="Oval 6"/>
                <p:cNvSpPr>
                  <a:spLocks noChangeArrowheads="1"/>
                </p:cNvSpPr>
                <p:nvPr/>
              </p:nvSpPr>
              <p:spPr bwMode="auto">
                <a:xfrm>
                  <a:off x="2314" y="3958"/>
                  <a:ext cx="543" cy="3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7" name="Oval 7"/>
                <p:cNvSpPr>
                  <a:spLocks noChangeArrowheads="1"/>
                </p:cNvSpPr>
                <p:nvPr/>
              </p:nvSpPr>
              <p:spPr bwMode="auto">
                <a:xfrm>
                  <a:off x="2341" y="3979"/>
                  <a:ext cx="501" cy="2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BC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8" name="Oval 8"/>
                <p:cNvSpPr>
                  <a:spLocks noChangeArrowheads="1"/>
                </p:cNvSpPr>
                <p:nvPr/>
              </p:nvSpPr>
              <p:spPr bwMode="auto">
                <a:xfrm>
                  <a:off x="2368" y="3997"/>
                  <a:ext cx="444" cy="25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9" name="Oval 9"/>
                <p:cNvSpPr>
                  <a:spLocks noChangeArrowheads="1"/>
                </p:cNvSpPr>
                <p:nvPr/>
              </p:nvSpPr>
              <p:spPr bwMode="auto">
                <a:xfrm>
                  <a:off x="2385" y="4005"/>
                  <a:ext cx="413" cy="2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FD5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80" name="Oval 10"/>
                <p:cNvSpPr>
                  <a:spLocks noChangeArrowheads="1"/>
                </p:cNvSpPr>
                <p:nvPr/>
              </p:nvSpPr>
              <p:spPr bwMode="auto">
                <a:xfrm>
                  <a:off x="2437" y="4026"/>
                  <a:ext cx="306" cy="19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7C7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81" name="Oval 11"/>
                <p:cNvSpPr>
                  <a:spLocks noChangeArrowheads="1"/>
                </p:cNvSpPr>
                <p:nvPr/>
              </p:nvSpPr>
              <p:spPr bwMode="auto">
                <a:xfrm>
                  <a:off x="2476" y="4056"/>
                  <a:ext cx="227" cy="13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BCE"/>
                    </a:gs>
                    <a:gs pos="100000">
                      <a:srgbClr val="0088E4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82" name="Oval 12"/>
                <p:cNvSpPr>
                  <a:spLocks noChangeArrowheads="1"/>
                </p:cNvSpPr>
                <p:nvPr/>
              </p:nvSpPr>
              <p:spPr bwMode="auto">
                <a:xfrm>
                  <a:off x="2542" y="4097"/>
                  <a:ext cx="90" cy="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BCE"/>
                    </a:gs>
                    <a:gs pos="100000">
                      <a:srgbClr val="0088E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  <p:sp>
            <p:nvSpPr>
              <p:cNvPr id="13323" name="Oval 13"/>
              <p:cNvSpPr>
                <a:spLocks noChangeArrowheads="1"/>
              </p:cNvSpPr>
              <p:nvPr/>
            </p:nvSpPr>
            <p:spPr bwMode="auto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3324" name="Oval 14"/>
              <p:cNvSpPr>
                <a:spLocks noChangeArrowheads="1"/>
              </p:cNvSpPr>
              <p:nvPr/>
            </p:nvSpPr>
            <p:spPr bwMode="auto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3325" name="Oval 15"/>
              <p:cNvSpPr>
                <a:spLocks noChangeArrowheads="1"/>
              </p:cNvSpPr>
              <p:nvPr/>
            </p:nvSpPr>
            <p:spPr bwMode="auto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3326" name="Oval 16"/>
              <p:cNvSpPr>
                <a:spLocks noChangeArrowheads="1"/>
              </p:cNvSpPr>
              <p:nvPr/>
            </p:nvSpPr>
            <p:spPr bwMode="auto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3327" name="Oval 17"/>
              <p:cNvSpPr>
                <a:spLocks noChangeArrowheads="1"/>
              </p:cNvSpPr>
              <p:nvPr/>
            </p:nvSpPr>
            <p:spPr bwMode="auto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sp>
            <p:nvSpPr>
              <p:cNvPr id="13328" name="Freeform 18"/>
              <p:cNvSpPr>
                <a:spLocks noChangeArrowheads="1"/>
              </p:cNvSpPr>
              <p:nvPr/>
            </p:nvSpPr>
            <p:spPr bwMode="auto">
              <a:xfrm>
                <a:off x="3575" y="3715"/>
                <a:ext cx="383" cy="161"/>
              </a:xfrm>
              <a:custGeom>
                <a:avLst/>
                <a:gdLst>
                  <a:gd name="T0" fmla="*/ 381 w 382"/>
                  <a:gd name="T1" fmla="*/ 12 h 161"/>
                  <a:gd name="T2" fmla="*/ 262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62 w 382"/>
                  <a:gd name="T23" fmla="*/ 12 h 161"/>
                  <a:gd name="T24" fmla="*/ 381 w 382"/>
                  <a:gd name="T25" fmla="*/ 0 h 161"/>
                  <a:gd name="T26" fmla="*/ 381 w 382"/>
                  <a:gd name="T27" fmla="*/ 0 h 161"/>
                  <a:gd name="T28" fmla="*/ 387 w 382"/>
                  <a:gd name="T29" fmla="*/ 0 h 161"/>
                  <a:gd name="T30" fmla="*/ 387 w 382"/>
                  <a:gd name="T31" fmla="*/ 12 h 161"/>
                  <a:gd name="T32" fmla="*/ 381 w 382"/>
                  <a:gd name="T33" fmla="*/ 12 h 161"/>
                  <a:gd name="T34" fmla="*/ 381 w 382"/>
                  <a:gd name="T35" fmla="*/ 12 h 161"/>
                  <a:gd name="T36" fmla="*/ 381 w 382"/>
                  <a:gd name="T37" fmla="*/ 12 h 16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9" name="Freeform 19"/>
              <p:cNvSpPr>
                <a:spLocks noChangeArrowheads="1"/>
              </p:cNvSpPr>
              <p:nvPr/>
            </p:nvSpPr>
            <p:spPr bwMode="auto">
              <a:xfrm>
                <a:off x="3695" y="4170"/>
                <a:ext cx="444" cy="66"/>
              </a:xfrm>
              <a:custGeom>
                <a:avLst/>
                <a:gdLst>
                  <a:gd name="T0" fmla="*/ 262 w 443"/>
                  <a:gd name="T1" fmla="*/ 54 h 66"/>
                  <a:gd name="T2" fmla="*/ 358 w 443"/>
                  <a:gd name="T3" fmla="*/ 48 h 66"/>
                  <a:gd name="T4" fmla="*/ 448 w 443"/>
                  <a:gd name="T5" fmla="*/ 24 h 66"/>
                  <a:gd name="T6" fmla="*/ 448 w 443"/>
                  <a:gd name="T7" fmla="*/ 36 h 66"/>
                  <a:gd name="T8" fmla="*/ 358 w 443"/>
                  <a:gd name="T9" fmla="*/ 60 h 66"/>
                  <a:gd name="T10" fmla="*/ 262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62 w 443"/>
                  <a:gd name="T29" fmla="*/ 54 h 66"/>
                  <a:gd name="T30" fmla="*/ 262 w 443"/>
                  <a:gd name="T31" fmla="*/ 54 h 6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0" name="Freeform 20"/>
              <p:cNvSpPr>
                <a:spLocks noChangeArrowheads="1"/>
              </p:cNvSpPr>
              <p:nvPr/>
            </p:nvSpPr>
            <p:spPr bwMode="auto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1" name="Freeform 21"/>
              <p:cNvSpPr>
                <a:spLocks noChangeArrowheads="1"/>
              </p:cNvSpPr>
              <p:nvPr/>
            </p:nvSpPr>
            <p:spPr bwMode="auto">
              <a:xfrm>
                <a:off x="3569" y="3745"/>
                <a:ext cx="750" cy="461"/>
              </a:xfrm>
              <a:custGeom>
                <a:avLst/>
                <a:gdLst>
                  <a:gd name="T0" fmla="*/ 392 w 747"/>
                  <a:gd name="T1" fmla="*/ 443 h 461"/>
                  <a:gd name="T2" fmla="*/ 316 w 747"/>
                  <a:gd name="T3" fmla="*/ 437 h 461"/>
                  <a:gd name="T4" fmla="*/ 250 w 747"/>
                  <a:gd name="T5" fmla="*/ 425 h 461"/>
                  <a:gd name="T6" fmla="*/ 190 w 747"/>
                  <a:gd name="T7" fmla="*/ 407 h 461"/>
                  <a:gd name="T8" fmla="*/ 136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6 w 747"/>
                  <a:gd name="T25" fmla="*/ 77 h 461"/>
                  <a:gd name="T26" fmla="*/ 190 w 747"/>
                  <a:gd name="T27" fmla="*/ 47 h 461"/>
                  <a:gd name="T28" fmla="*/ 250 w 747"/>
                  <a:gd name="T29" fmla="*/ 30 h 461"/>
                  <a:gd name="T30" fmla="*/ 316 w 747"/>
                  <a:gd name="T31" fmla="*/ 18 h 461"/>
                  <a:gd name="T32" fmla="*/ 392 w 747"/>
                  <a:gd name="T33" fmla="*/ 12 h 461"/>
                  <a:gd name="T34" fmla="*/ 488 w 747"/>
                  <a:gd name="T35" fmla="*/ 18 h 461"/>
                  <a:gd name="T36" fmla="*/ 572 w 747"/>
                  <a:gd name="T37" fmla="*/ 41 h 461"/>
                  <a:gd name="T38" fmla="*/ 572 w 747"/>
                  <a:gd name="T39" fmla="*/ 36 h 461"/>
                  <a:gd name="T40" fmla="*/ 572 w 747"/>
                  <a:gd name="T41" fmla="*/ 30 h 461"/>
                  <a:gd name="T42" fmla="*/ 488 w 747"/>
                  <a:gd name="T43" fmla="*/ 6 h 461"/>
                  <a:gd name="T44" fmla="*/ 392 w 747"/>
                  <a:gd name="T45" fmla="*/ 0 h 461"/>
                  <a:gd name="T46" fmla="*/ 310 w 747"/>
                  <a:gd name="T47" fmla="*/ 6 h 461"/>
                  <a:gd name="T48" fmla="*/ 238 w 747"/>
                  <a:gd name="T49" fmla="*/ 18 h 461"/>
                  <a:gd name="T50" fmla="*/ 172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72 w 747"/>
                  <a:gd name="T71" fmla="*/ 419 h 461"/>
                  <a:gd name="T72" fmla="*/ 238 w 747"/>
                  <a:gd name="T73" fmla="*/ 443 h 461"/>
                  <a:gd name="T74" fmla="*/ 310 w 747"/>
                  <a:gd name="T75" fmla="*/ 455 h 461"/>
                  <a:gd name="T76" fmla="*/ 392 w 747"/>
                  <a:gd name="T77" fmla="*/ 461 h 461"/>
                  <a:gd name="T78" fmla="*/ 458 w 747"/>
                  <a:gd name="T79" fmla="*/ 455 h 461"/>
                  <a:gd name="T80" fmla="*/ 518 w 747"/>
                  <a:gd name="T81" fmla="*/ 449 h 461"/>
                  <a:gd name="T82" fmla="*/ 619 w 747"/>
                  <a:gd name="T83" fmla="*/ 413 h 461"/>
                  <a:gd name="T84" fmla="*/ 672 w 747"/>
                  <a:gd name="T85" fmla="*/ 389 h 461"/>
                  <a:gd name="T86" fmla="*/ 708 w 747"/>
                  <a:gd name="T87" fmla="*/ 359 h 461"/>
                  <a:gd name="T88" fmla="*/ 738 w 747"/>
                  <a:gd name="T89" fmla="*/ 329 h 461"/>
                  <a:gd name="T90" fmla="*/ 762 w 747"/>
                  <a:gd name="T91" fmla="*/ 293 h 461"/>
                  <a:gd name="T92" fmla="*/ 756 w 747"/>
                  <a:gd name="T93" fmla="*/ 287 h 461"/>
                  <a:gd name="T94" fmla="*/ 744 w 747"/>
                  <a:gd name="T95" fmla="*/ 281 h 461"/>
                  <a:gd name="T96" fmla="*/ 726 w 747"/>
                  <a:gd name="T97" fmla="*/ 317 h 461"/>
                  <a:gd name="T98" fmla="*/ 696 w 747"/>
                  <a:gd name="T99" fmla="*/ 347 h 461"/>
                  <a:gd name="T100" fmla="*/ 660 w 747"/>
                  <a:gd name="T101" fmla="*/ 377 h 461"/>
                  <a:gd name="T102" fmla="*/ 614 w 747"/>
                  <a:gd name="T103" fmla="*/ 401 h 461"/>
                  <a:gd name="T104" fmla="*/ 512 w 747"/>
                  <a:gd name="T105" fmla="*/ 431 h 461"/>
                  <a:gd name="T106" fmla="*/ 452 w 747"/>
                  <a:gd name="T107" fmla="*/ 443 h 461"/>
                  <a:gd name="T108" fmla="*/ 392 w 747"/>
                  <a:gd name="T109" fmla="*/ 443 h 461"/>
                  <a:gd name="T110" fmla="*/ 392 w 747"/>
                  <a:gd name="T111" fmla="*/ 443 h 46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2" name="Freeform 22"/>
              <p:cNvSpPr>
                <a:spLocks noChangeArrowheads="1"/>
              </p:cNvSpPr>
              <p:nvPr/>
            </p:nvSpPr>
            <p:spPr bwMode="auto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3" name="Freeform 23"/>
              <p:cNvSpPr>
                <a:spLocks noChangeArrowheads="1"/>
              </p:cNvSpPr>
              <p:nvPr/>
            </p:nvSpPr>
            <p:spPr bwMode="auto">
              <a:xfrm>
                <a:off x="4175" y="4050"/>
                <a:ext cx="180" cy="132"/>
              </a:xfrm>
              <a:custGeom>
                <a:avLst/>
                <a:gdLst>
                  <a:gd name="T0" fmla="*/ 0 w 179"/>
                  <a:gd name="T1" fmla="*/ 132 h 132"/>
                  <a:gd name="T2" fmla="*/ 29 w 179"/>
                  <a:gd name="T3" fmla="*/ 132 h 132"/>
                  <a:gd name="T4" fmla="*/ 77 w 179"/>
                  <a:gd name="T5" fmla="*/ 108 h 132"/>
                  <a:gd name="T6" fmla="*/ 124 w 179"/>
                  <a:gd name="T7" fmla="*/ 78 h 132"/>
                  <a:gd name="T8" fmla="*/ 160 w 179"/>
                  <a:gd name="T9" fmla="*/ 48 h 132"/>
                  <a:gd name="T10" fmla="*/ 184 w 179"/>
                  <a:gd name="T11" fmla="*/ 12 h 132"/>
                  <a:gd name="T12" fmla="*/ 178 w 179"/>
                  <a:gd name="T13" fmla="*/ 6 h 132"/>
                  <a:gd name="T14" fmla="*/ 172 w 179"/>
                  <a:gd name="T15" fmla="*/ 0 h 132"/>
                  <a:gd name="T16" fmla="*/ 142 w 179"/>
                  <a:gd name="T17" fmla="*/ 42 h 132"/>
                  <a:gd name="T18" fmla="*/ 106 w 179"/>
                  <a:gd name="T19" fmla="*/ 78 h 132"/>
                  <a:gd name="T20" fmla="*/ 53 w 179"/>
                  <a:gd name="T21" fmla="*/ 108 h 132"/>
                  <a:gd name="T22" fmla="*/ 0 w 179"/>
                  <a:gd name="T23" fmla="*/ 132 h 132"/>
                  <a:gd name="T24" fmla="*/ 0 w 179"/>
                  <a:gd name="T25" fmla="*/ 132 h 1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9" h="132">
                    <a:moveTo>
                      <a:pt x="0" y="132"/>
                    </a:moveTo>
                    <a:lnTo>
                      <a:pt x="29" y="132"/>
                    </a:lnTo>
                    <a:lnTo>
                      <a:pt x="77" y="108"/>
                    </a:lnTo>
                    <a:lnTo>
                      <a:pt x="119" y="78"/>
                    </a:lnTo>
                    <a:lnTo>
                      <a:pt x="155" y="48"/>
                    </a:lnTo>
                    <a:lnTo>
                      <a:pt x="179" y="12"/>
                    </a:lnTo>
                    <a:lnTo>
                      <a:pt x="173" y="6"/>
                    </a:lnTo>
                    <a:lnTo>
                      <a:pt x="167" y="0"/>
                    </a:lnTo>
                    <a:lnTo>
                      <a:pt x="137" y="42"/>
                    </a:lnTo>
                    <a:lnTo>
                      <a:pt x="101" y="78"/>
                    </a:lnTo>
                    <a:lnTo>
                      <a:pt x="53" y="108"/>
                    </a:lnTo>
                    <a:lnTo>
                      <a:pt x="0" y="1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4" name="Freeform 24"/>
              <p:cNvSpPr>
                <a:spLocks noChangeArrowheads="1"/>
              </p:cNvSpPr>
              <p:nvPr/>
            </p:nvSpPr>
            <p:spPr bwMode="auto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80 w 448"/>
                  <a:gd name="T9" fmla="*/ 60 h 186"/>
                  <a:gd name="T10" fmla="*/ 334 w 448"/>
                  <a:gd name="T11" fmla="*/ 84 h 186"/>
                  <a:gd name="T12" fmla="*/ 382 w 448"/>
                  <a:gd name="T13" fmla="*/ 114 h 186"/>
                  <a:gd name="T14" fmla="*/ 424 w 448"/>
                  <a:gd name="T15" fmla="*/ 150 h 186"/>
                  <a:gd name="T16" fmla="*/ 453 w 448"/>
                  <a:gd name="T17" fmla="*/ 186 h 186"/>
                  <a:gd name="T18" fmla="*/ 453 w 448"/>
                  <a:gd name="T19" fmla="*/ 162 h 186"/>
                  <a:gd name="T20" fmla="*/ 418 w 448"/>
                  <a:gd name="T21" fmla="*/ 126 h 186"/>
                  <a:gd name="T22" fmla="*/ 376 w 448"/>
                  <a:gd name="T23" fmla="*/ 96 h 186"/>
                  <a:gd name="T24" fmla="*/ 328 w 448"/>
                  <a:gd name="T25" fmla="*/ 66 h 186"/>
                  <a:gd name="T26" fmla="*/ 274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5" name="Freeform 25"/>
              <p:cNvSpPr>
                <a:spLocks noChangeArrowheads="1"/>
              </p:cNvSpPr>
              <p:nvPr/>
            </p:nvSpPr>
            <p:spPr bwMode="auto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6 w 890"/>
                  <a:gd name="T13" fmla="*/ 36 h 462"/>
                  <a:gd name="T14" fmla="*/ 369 w 890"/>
                  <a:gd name="T15" fmla="*/ 24 h 462"/>
                  <a:gd name="T16" fmla="*/ 453 w 890"/>
                  <a:gd name="T17" fmla="*/ 18 h 462"/>
                  <a:gd name="T18" fmla="*/ 537 w 890"/>
                  <a:gd name="T19" fmla="*/ 24 h 462"/>
                  <a:gd name="T20" fmla="*/ 614 w 890"/>
                  <a:gd name="T21" fmla="*/ 36 h 462"/>
                  <a:gd name="T22" fmla="*/ 691 w 890"/>
                  <a:gd name="T23" fmla="*/ 60 h 462"/>
                  <a:gd name="T24" fmla="*/ 751 w 890"/>
                  <a:gd name="T25" fmla="*/ 96 h 462"/>
                  <a:gd name="T26" fmla="*/ 805 w 890"/>
                  <a:gd name="T27" fmla="*/ 132 h 462"/>
                  <a:gd name="T28" fmla="*/ 841 w 890"/>
                  <a:gd name="T29" fmla="*/ 174 h 462"/>
                  <a:gd name="T30" fmla="*/ 871 w 890"/>
                  <a:gd name="T31" fmla="*/ 222 h 462"/>
                  <a:gd name="T32" fmla="*/ 877 w 890"/>
                  <a:gd name="T33" fmla="*/ 276 h 462"/>
                  <a:gd name="T34" fmla="*/ 865 w 890"/>
                  <a:gd name="T35" fmla="*/ 330 h 462"/>
                  <a:gd name="T36" fmla="*/ 841 w 890"/>
                  <a:gd name="T37" fmla="*/ 378 h 462"/>
                  <a:gd name="T38" fmla="*/ 793 w 890"/>
                  <a:gd name="T39" fmla="*/ 426 h 462"/>
                  <a:gd name="T40" fmla="*/ 733 w 890"/>
                  <a:gd name="T41" fmla="*/ 462 h 462"/>
                  <a:gd name="T42" fmla="*/ 775 w 890"/>
                  <a:gd name="T43" fmla="*/ 462 h 462"/>
                  <a:gd name="T44" fmla="*/ 829 w 890"/>
                  <a:gd name="T45" fmla="*/ 426 h 462"/>
                  <a:gd name="T46" fmla="*/ 865 w 890"/>
                  <a:gd name="T47" fmla="*/ 378 h 462"/>
                  <a:gd name="T48" fmla="*/ 894 w 890"/>
                  <a:gd name="T49" fmla="*/ 330 h 462"/>
                  <a:gd name="T50" fmla="*/ 900 w 890"/>
                  <a:gd name="T51" fmla="*/ 276 h 462"/>
                  <a:gd name="T52" fmla="*/ 894 w 890"/>
                  <a:gd name="T53" fmla="*/ 222 h 462"/>
                  <a:gd name="T54" fmla="*/ 865 w 890"/>
                  <a:gd name="T55" fmla="*/ 168 h 462"/>
                  <a:gd name="T56" fmla="*/ 823 w 890"/>
                  <a:gd name="T57" fmla="*/ 120 h 462"/>
                  <a:gd name="T58" fmla="*/ 769 w 890"/>
                  <a:gd name="T59" fmla="*/ 84 h 462"/>
                  <a:gd name="T60" fmla="*/ 703 w 890"/>
                  <a:gd name="T61" fmla="*/ 48 h 462"/>
                  <a:gd name="T62" fmla="*/ 626 w 890"/>
                  <a:gd name="T63" fmla="*/ 24 h 462"/>
                  <a:gd name="T64" fmla="*/ 543 w 890"/>
                  <a:gd name="T65" fmla="*/ 6 h 462"/>
                  <a:gd name="T66" fmla="*/ 453 w 890"/>
                  <a:gd name="T67" fmla="*/ 0 h 462"/>
                  <a:gd name="T68" fmla="*/ 363 w 890"/>
                  <a:gd name="T69" fmla="*/ 6 h 462"/>
                  <a:gd name="T70" fmla="*/ 280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6" name="Freeform 26"/>
              <p:cNvSpPr>
                <a:spLocks noChangeArrowheads="1"/>
              </p:cNvSpPr>
              <p:nvPr/>
            </p:nvSpPr>
            <p:spPr bwMode="auto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6 w 406"/>
                  <a:gd name="T13" fmla="*/ 42 h 486"/>
                  <a:gd name="T14" fmla="*/ 334 w 406"/>
                  <a:gd name="T15" fmla="*/ 24 h 486"/>
                  <a:gd name="T16" fmla="*/ 411 w 406"/>
                  <a:gd name="T17" fmla="*/ 6 h 486"/>
                  <a:gd name="T18" fmla="*/ 411 w 406"/>
                  <a:gd name="T19" fmla="*/ 0 h 486"/>
                  <a:gd name="T20" fmla="*/ 328 w 406"/>
                  <a:gd name="T21" fmla="*/ 12 h 486"/>
                  <a:gd name="T22" fmla="*/ 250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7" name="Freeform 27"/>
              <p:cNvSpPr>
                <a:spLocks noChangeArrowheads="1"/>
              </p:cNvSpPr>
              <p:nvPr/>
            </p:nvSpPr>
            <p:spPr bwMode="auto">
              <a:xfrm>
                <a:off x="2987" y="4044"/>
                <a:ext cx="108" cy="252"/>
              </a:xfrm>
              <a:custGeom>
                <a:avLst/>
                <a:gdLst>
                  <a:gd name="T0" fmla="*/ 94 w 107"/>
                  <a:gd name="T1" fmla="*/ 84 h 252"/>
                  <a:gd name="T2" fmla="*/ 88 w 107"/>
                  <a:gd name="T3" fmla="*/ 132 h 252"/>
                  <a:gd name="T4" fmla="*/ 70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8 w 107"/>
                  <a:gd name="T15" fmla="*/ 174 h 252"/>
                  <a:gd name="T16" fmla="*/ 106 w 107"/>
                  <a:gd name="T17" fmla="*/ 132 h 252"/>
                  <a:gd name="T18" fmla="*/ 112 w 107"/>
                  <a:gd name="T19" fmla="*/ 84 h 252"/>
                  <a:gd name="T20" fmla="*/ 106 w 107"/>
                  <a:gd name="T21" fmla="*/ 42 h 252"/>
                  <a:gd name="T22" fmla="*/ 94 w 107"/>
                  <a:gd name="T23" fmla="*/ 0 h 252"/>
                  <a:gd name="T24" fmla="*/ 70 w 107"/>
                  <a:gd name="T25" fmla="*/ 0 h 252"/>
                  <a:gd name="T26" fmla="*/ 88 w 107"/>
                  <a:gd name="T27" fmla="*/ 42 h 252"/>
                  <a:gd name="T28" fmla="*/ 94 w 107"/>
                  <a:gd name="T29" fmla="*/ 84 h 252"/>
                  <a:gd name="T30" fmla="*/ 94 w 107"/>
                  <a:gd name="T31" fmla="*/ 84 h 25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8" name="Freeform 28"/>
              <p:cNvSpPr>
                <a:spLocks noChangeArrowheads="1"/>
              </p:cNvSpPr>
              <p:nvPr/>
            </p:nvSpPr>
            <p:spPr bwMode="auto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9" name="Freeform 29"/>
              <p:cNvSpPr>
                <a:spLocks noChangeArrowheads="1"/>
              </p:cNvSpPr>
              <p:nvPr/>
            </p:nvSpPr>
            <p:spPr bwMode="auto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0" name="Freeform 30"/>
              <p:cNvSpPr>
                <a:spLocks noChangeArrowheads="1"/>
              </p:cNvSpPr>
              <p:nvPr/>
            </p:nvSpPr>
            <p:spPr bwMode="auto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1" name="Freeform 31"/>
              <p:cNvSpPr>
                <a:spLocks noChangeArrowheads="1"/>
              </p:cNvSpPr>
              <p:nvPr/>
            </p:nvSpPr>
            <p:spPr bwMode="auto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2" name="Freeform 32"/>
              <p:cNvSpPr>
                <a:spLocks noChangeArrowheads="1"/>
              </p:cNvSpPr>
              <p:nvPr/>
            </p:nvSpPr>
            <p:spPr bwMode="auto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Freeform 33"/>
              <p:cNvSpPr>
                <a:spLocks noChangeArrowheads="1"/>
              </p:cNvSpPr>
              <p:nvPr/>
            </p:nvSpPr>
            <p:spPr bwMode="auto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4" name="Freeform 34"/>
              <p:cNvSpPr>
                <a:spLocks noChangeArrowheads="1"/>
              </p:cNvSpPr>
              <p:nvPr/>
            </p:nvSpPr>
            <p:spPr bwMode="auto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Freeform 35"/>
              <p:cNvSpPr>
                <a:spLocks noChangeArrowheads="1"/>
              </p:cNvSpPr>
              <p:nvPr/>
            </p:nvSpPr>
            <p:spPr bwMode="auto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6" name="Freeform 36"/>
              <p:cNvSpPr>
                <a:spLocks noChangeArrowheads="1"/>
              </p:cNvSpPr>
              <p:nvPr/>
            </p:nvSpPr>
            <p:spPr bwMode="auto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7" name="Freeform 37"/>
              <p:cNvSpPr>
                <a:spLocks noChangeArrowheads="1"/>
              </p:cNvSpPr>
              <p:nvPr/>
            </p:nvSpPr>
            <p:spPr bwMode="auto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8" name="Freeform 38"/>
              <p:cNvSpPr>
                <a:spLocks noChangeArrowheads="1"/>
              </p:cNvSpPr>
              <p:nvPr/>
            </p:nvSpPr>
            <p:spPr bwMode="auto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9" name="Freeform 39"/>
              <p:cNvSpPr>
                <a:spLocks noChangeArrowheads="1"/>
              </p:cNvSpPr>
              <p:nvPr/>
            </p:nvSpPr>
            <p:spPr bwMode="auto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0" name="Freeform 40"/>
              <p:cNvSpPr>
                <a:spLocks noChangeArrowheads="1"/>
              </p:cNvSpPr>
              <p:nvPr/>
            </p:nvSpPr>
            <p:spPr bwMode="auto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1" name="Freeform 41"/>
              <p:cNvSpPr>
                <a:spLocks noChangeArrowheads="1"/>
              </p:cNvSpPr>
              <p:nvPr/>
            </p:nvSpPr>
            <p:spPr bwMode="auto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3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2" name="Freeform 42"/>
              <p:cNvSpPr>
                <a:spLocks noChangeArrowheads="1"/>
              </p:cNvSpPr>
              <p:nvPr/>
            </p:nvSpPr>
            <p:spPr bwMode="auto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Freeform 43"/>
              <p:cNvSpPr>
                <a:spLocks noChangeArrowheads="1"/>
              </p:cNvSpPr>
              <p:nvPr/>
            </p:nvSpPr>
            <p:spPr bwMode="auto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4" name="Freeform 44"/>
              <p:cNvSpPr>
                <a:spLocks noChangeArrowheads="1"/>
              </p:cNvSpPr>
              <p:nvPr/>
            </p:nvSpPr>
            <p:spPr bwMode="auto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Freeform 45"/>
              <p:cNvSpPr>
                <a:spLocks noChangeArrowheads="1"/>
              </p:cNvSpPr>
              <p:nvPr/>
            </p:nvSpPr>
            <p:spPr bwMode="auto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6" name="Freeform 46"/>
              <p:cNvSpPr>
                <a:spLocks noChangeArrowheads="1"/>
              </p:cNvSpPr>
              <p:nvPr/>
            </p:nvSpPr>
            <p:spPr bwMode="auto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Freeform 47"/>
              <p:cNvSpPr>
                <a:spLocks noChangeArrowheads="1"/>
              </p:cNvSpPr>
              <p:nvPr/>
            </p:nvSpPr>
            <p:spPr bwMode="auto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8" name="Freeform 48"/>
              <p:cNvSpPr>
                <a:spLocks noChangeArrowheads="1"/>
              </p:cNvSpPr>
              <p:nvPr/>
            </p:nvSpPr>
            <p:spPr bwMode="auto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9" name="Freeform 49"/>
              <p:cNvSpPr>
                <a:spLocks noChangeArrowheads="1"/>
              </p:cNvSpPr>
              <p:nvPr/>
            </p:nvSpPr>
            <p:spPr bwMode="auto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Freeform 50"/>
              <p:cNvSpPr>
                <a:spLocks noChangeArrowheads="1"/>
              </p:cNvSpPr>
              <p:nvPr/>
            </p:nvSpPr>
            <p:spPr bwMode="auto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1" name="Freeform 51"/>
              <p:cNvSpPr>
                <a:spLocks noChangeArrowheads="1"/>
              </p:cNvSpPr>
              <p:nvPr/>
            </p:nvSpPr>
            <p:spPr bwMode="auto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2" name="Oval 52"/>
              <p:cNvSpPr>
                <a:spLocks noChangeArrowheads="1"/>
              </p:cNvSpPr>
              <p:nvPr/>
            </p:nvSpPr>
            <p:spPr bwMode="auto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Arial Unicode MS" charset="0"/>
                </a:endParaRPr>
              </a:p>
            </p:txBody>
          </p:sp>
          <p:grpSp>
            <p:nvGrpSpPr>
              <p:cNvPr id="13363" name="Group 53"/>
              <p:cNvGrpSpPr>
                <a:grpSpLocks/>
              </p:cNvGrpSpPr>
              <p:nvPr/>
            </p:nvGrpSpPr>
            <p:grpSpPr bwMode="auto">
              <a:xfrm>
                <a:off x="4546" y="3608"/>
                <a:ext cx="517" cy="318"/>
                <a:chOff x="4546" y="3608"/>
                <a:chExt cx="517" cy="318"/>
              </a:xfrm>
            </p:grpSpPr>
            <p:sp>
              <p:nvSpPr>
                <p:cNvPr id="13369" name="Oval 54"/>
                <p:cNvSpPr>
                  <a:spLocks noChangeArrowheads="1"/>
                </p:cNvSpPr>
                <p:nvPr/>
              </p:nvSpPr>
              <p:spPr bwMode="auto">
                <a:xfrm>
                  <a:off x="4546" y="3608"/>
                  <a:ext cx="518" cy="31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0" name="Oval 55"/>
                <p:cNvSpPr>
                  <a:spLocks noChangeArrowheads="1"/>
                </p:cNvSpPr>
                <p:nvPr/>
              </p:nvSpPr>
              <p:spPr bwMode="auto">
                <a:xfrm>
                  <a:off x="4578" y="3630"/>
                  <a:ext cx="446" cy="27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78BE3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1" name="Oval 56"/>
                <p:cNvSpPr>
                  <a:spLocks noChangeArrowheads="1"/>
                </p:cNvSpPr>
                <p:nvPr/>
              </p:nvSpPr>
              <p:spPr bwMode="auto">
                <a:xfrm>
                  <a:off x="4610" y="3650"/>
                  <a:ext cx="386" cy="23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2" name="Oval 57"/>
                <p:cNvSpPr>
                  <a:spLocks noChangeArrowheads="1"/>
                </p:cNvSpPr>
                <p:nvPr/>
              </p:nvSpPr>
              <p:spPr bwMode="auto">
                <a:xfrm>
                  <a:off x="4654" y="3678"/>
                  <a:ext cx="298" cy="17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7FD5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3" name="Oval 58"/>
                <p:cNvSpPr>
                  <a:spLocks noChangeArrowheads="1"/>
                </p:cNvSpPr>
                <p:nvPr/>
              </p:nvSpPr>
              <p:spPr bwMode="auto">
                <a:xfrm>
                  <a:off x="4690" y="3698"/>
                  <a:ext cx="222" cy="13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7FD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74" name="Oval 59"/>
                <p:cNvSpPr>
                  <a:spLocks noChangeArrowheads="1"/>
                </p:cNvSpPr>
                <p:nvPr/>
              </p:nvSpPr>
              <p:spPr bwMode="auto">
                <a:xfrm>
                  <a:off x="4738" y="3728"/>
                  <a:ext cx="126" cy="8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3DB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  <p:grpSp>
            <p:nvGrpSpPr>
              <p:cNvPr id="13364" name="Group 6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6" cy="131"/>
                <a:chOff x="5381" y="3085"/>
                <a:chExt cx="226" cy="131"/>
              </a:xfrm>
            </p:grpSpPr>
            <p:sp>
              <p:nvSpPr>
                <p:cNvPr id="13365" name="Oval 61"/>
                <p:cNvSpPr>
                  <a:spLocks noChangeArrowheads="1"/>
                </p:cNvSpPr>
                <p:nvPr/>
              </p:nvSpPr>
              <p:spPr bwMode="auto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66" name="Oval 62"/>
                <p:cNvSpPr>
                  <a:spLocks noChangeArrowheads="1"/>
                </p:cNvSpPr>
                <p:nvPr/>
              </p:nvSpPr>
              <p:spPr bwMode="auto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67" name="Oval 63"/>
                <p:cNvSpPr>
                  <a:spLocks noChangeArrowheads="1"/>
                </p:cNvSpPr>
                <p:nvPr/>
              </p:nvSpPr>
              <p:spPr bwMode="auto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  <p:sp>
              <p:nvSpPr>
                <p:cNvPr id="13368" name="Oval 64"/>
                <p:cNvSpPr>
                  <a:spLocks noChangeArrowheads="1"/>
                </p:cNvSpPr>
                <p:nvPr/>
              </p:nvSpPr>
              <p:spPr bwMode="auto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cs typeface="Arial Unicode MS" charset="0"/>
                  </a:endParaRPr>
                </a:p>
              </p:txBody>
            </p:sp>
          </p:grpSp>
        </p:grpSp>
      </p:grpSp>
      <p:sp>
        <p:nvSpPr>
          <p:cNvPr id="21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92275"/>
            <a:ext cx="7769225" cy="173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114" name="Rectangle 6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5" name="Rectangle 6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6" name="Rectangle 6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Font typeface="Arial" charset="0"/>
              <a:buNone/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 Unicode MS" charset="0"/>
              </a:defRPr>
            </a:lvl1pPr>
          </a:lstStyle>
          <a:p>
            <a:pPr>
              <a:defRPr/>
            </a:pPr>
            <a:fld id="{DD67A528-07CD-534F-98EB-4DA0613B7E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17" name="Rectangle 6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2pPr>
      <a:lvl3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3pPr>
      <a:lvl4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4pPr>
      <a:lvl5pPr algn="ctr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ＭＳ Ｐゴシック" charset="0"/>
          <a:cs typeface="Arial Unicode MS" pitchFamily="-109" charset="0"/>
        </a:defRPr>
      </a:lvl5pPr>
      <a:lvl6pPr marL="4572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6pPr>
      <a:lvl7pPr marL="9144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7pPr>
      <a:lvl8pPr marL="13716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8pPr>
      <a:lvl9pPr marL="18288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CCECFF"/>
        </a:buClr>
        <a:buSzPct val="100000"/>
        <a:buFont typeface="Arial" pitchFamily="-109" charset="0"/>
        <a:defRPr sz="4400" b="1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itchFamily="-109" charset="0"/>
          <a:ea typeface="Arial Unicode MS" pitchFamily="-109" charset="0"/>
          <a:cs typeface="Arial Unicode MS" pitchFamily="-109" charset="0"/>
        </a:defRPr>
      </a:lvl9pPr>
    </p:titleStyle>
    <p:bodyStyle>
      <a:lvl1pPr marL="339725" indent="-339725" algn="l" defTabSz="457200" rtl="0" eaLnBrk="0" fontAlgn="base" hangingPunct="0">
        <a:lnSpc>
          <a:spcPct val="87000"/>
        </a:lnSpc>
        <a:spcBef>
          <a:spcPts val="800"/>
        </a:spcBef>
        <a:spcAft>
          <a:spcPct val="0"/>
        </a:spcAft>
        <a:buClr>
          <a:srgbClr val="99FF99"/>
        </a:buClr>
        <a:buSzPct val="80000"/>
        <a:buFont typeface="Wingdings" charset="0"/>
        <a:buChar char="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+mn-cs"/>
        </a:defRPr>
      </a:lvl1pPr>
      <a:lvl2pPr marL="739775" indent="-282575" algn="l" defTabSz="457200" rtl="0" eaLnBrk="0" fontAlgn="base" hangingPunct="0">
        <a:lnSpc>
          <a:spcPct val="87000"/>
        </a:lnSpc>
        <a:spcBef>
          <a:spcPts val="700"/>
        </a:spcBef>
        <a:spcAft>
          <a:spcPct val="0"/>
        </a:spcAft>
        <a:buClr>
          <a:srgbClr val="CCECFF"/>
        </a:buClr>
        <a:buSzPct val="50000"/>
        <a:buFont typeface="Wingdings" charset="0"/>
        <a:buChar char="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ts val="600"/>
        </a:spcBef>
        <a:spcAft>
          <a:spcPct val="0"/>
        </a:spcAft>
        <a:buClr>
          <a:srgbClr val="009999"/>
        </a:buClr>
        <a:buSzPct val="100000"/>
        <a:buFont typeface="Arial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50000"/>
        <a:buFont typeface="Wingdings" charset="0"/>
        <a:buChar char="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AFE1FF"/>
        </a:buClr>
        <a:buSzPct val="100000"/>
        <a:buFont typeface="Arial" pitchFamily="-109" charset="0"/>
        <a:buChar char="•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87425"/>
            <a:ext cx="7772400" cy="17399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5400" dirty="0">
                <a:latin typeface="Arial" charset="0"/>
                <a:cs typeface="Arial Unicode MS" charset="0"/>
              </a:rPr>
              <a:t>Ground Water Assessment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2895600"/>
            <a:ext cx="6667500" cy="2212975"/>
          </a:xfrm>
        </p:spPr>
        <p:txBody>
          <a:bodyPr lIns="90000" tIns="46800" rIns="90000" bIns="46800">
            <a:normAutofit fontScale="92500"/>
          </a:bodyPr>
          <a:lstStyle/>
          <a:p>
            <a:pPr marL="457200" lvl="1" indent="0" algn="r" eaLnBrk="1" hangingPunct="1">
              <a:lnSpc>
                <a:spcPct val="100000"/>
              </a:lnSpc>
              <a:buFont typeface="Wingdings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dirty="0">
                <a:latin typeface="Arial" charset="0"/>
                <a:ea typeface="Arial Unicode MS" charset="0"/>
                <a:cs typeface="Arial Unicode MS" charset="0"/>
              </a:rPr>
              <a:t>Drought Management Advisory</a:t>
            </a:r>
          </a:p>
          <a:p>
            <a:pPr marL="457200" lvl="1" indent="0" algn="r" eaLnBrk="1" hangingPunct="1">
              <a:lnSpc>
                <a:spcPct val="100000"/>
              </a:lnSpc>
              <a:buFont typeface="Wingdings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dirty="0">
                <a:latin typeface="Arial" charset="0"/>
                <a:ea typeface="Arial Unicode MS" charset="0"/>
                <a:cs typeface="Arial Unicode MS" charset="0"/>
              </a:rPr>
              <a:t>Council Meeting</a:t>
            </a:r>
          </a:p>
          <a:p>
            <a:pPr marL="457200" lvl="1" indent="0" algn="r" eaLnBrk="1" hangingPunct="1">
              <a:lnSpc>
                <a:spcPct val="100000"/>
              </a:lnSpc>
              <a:buFont typeface="Wingdings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dirty="0" smtClean="0">
                <a:latin typeface="Arial" charset="0"/>
                <a:ea typeface="Arial Unicode MS" charset="0"/>
                <a:cs typeface="Arial Unicode MS" charset="0"/>
              </a:rPr>
              <a:t>March 24, 2011</a:t>
            </a:r>
            <a:endParaRPr lang="en-GB" dirty="0">
              <a:latin typeface="Arial" charset="0"/>
              <a:ea typeface="Arial Unicode MS" charset="0"/>
              <a:cs typeface="Arial Unicode MS" charset="0"/>
            </a:endParaRPr>
          </a:p>
          <a:p>
            <a:pPr marL="457200" lvl="1" indent="0" algn="r" eaLnBrk="1" hangingPunct="1">
              <a:lnSpc>
                <a:spcPct val="100000"/>
              </a:lnSpc>
              <a:spcBef>
                <a:spcPts val="450"/>
              </a:spcBef>
              <a:buFont typeface="Wingdings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sz="2000" dirty="0">
                <a:latin typeface="Arial" charset="0"/>
                <a:ea typeface="Arial Unicode MS" charset="0"/>
                <a:cs typeface="Arial Unicode MS" charset="0"/>
              </a:rPr>
              <a:t>Nat Wilson (919-715-5445 or </a:t>
            </a:r>
            <a:r>
              <a:rPr lang="en-GB" sz="2000" dirty="0" err="1">
                <a:latin typeface="Arial" charset="0"/>
                <a:ea typeface="Arial Unicode MS" charset="0"/>
                <a:cs typeface="Arial Unicode MS" charset="0"/>
              </a:rPr>
              <a:t>nat.wilson@ncdenr.gov</a:t>
            </a:r>
            <a:r>
              <a:rPr lang="en-GB" sz="2000" dirty="0">
                <a:latin typeface="Arial" charset="0"/>
                <a:ea typeface="Arial Unicode MS" charset="0"/>
                <a:cs typeface="Arial Unicode MS" charset="0"/>
              </a:rPr>
              <a:t>)</a:t>
            </a:r>
          </a:p>
          <a:p>
            <a:pPr marL="457200" lvl="1" indent="0" algn="r" eaLnBrk="1" hangingPunct="1">
              <a:lnSpc>
                <a:spcPct val="100000"/>
              </a:lnSpc>
              <a:spcBef>
                <a:spcPts val="450"/>
              </a:spcBef>
              <a:buFont typeface="Wingdings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sz="2000" dirty="0">
                <a:latin typeface="Arial" charset="0"/>
                <a:ea typeface="Arial Unicode MS" charset="0"/>
                <a:cs typeface="Arial Unicode MS" charset="0"/>
              </a:rPr>
              <a:t>Ground Water Management Section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02263"/>
            <a:ext cx="25685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Ground Water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Ground water levels are a measure of the amount of water stored that is available to discharge to surface water features</a:t>
            </a: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Discharge from ground water to surface water is called </a:t>
            </a:r>
            <a:r>
              <a:rPr lang="ja-JP" altLang="en-GB" dirty="0">
                <a:latin typeface="Arial" charset="0"/>
                <a:cs typeface="Arial Unicode MS" charset="0"/>
              </a:rPr>
              <a:t>“</a:t>
            </a:r>
            <a:r>
              <a:rPr lang="en-GB" dirty="0">
                <a:latin typeface="Arial" charset="0"/>
                <a:cs typeface="Arial Unicode MS" charset="0"/>
              </a:rPr>
              <a:t>base flow</a:t>
            </a:r>
            <a:r>
              <a:rPr lang="ja-JP" altLang="en-GB" dirty="0">
                <a:latin typeface="Arial" charset="0"/>
                <a:cs typeface="Arial Unicode MS" charset="0"/>
              </a:rPr>
              <a:t>”</a:t>
            </a:r>
            <a:r>
              <a:rPr lang="en-GB" dirty="0">
                <a:latin typeface="Arial" charset="0"/>
                <a:cs typeface="Arial Unicode MS" charset="0"/>
              </a:rPr>
              <a:t> </a:t>
            </a: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Base flow keeps surface water features flowing when rainfall is lacking</a:t>
            </a: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Ground water does </a:t>
            </a:r>
            <a:r>
              <a:rPr lang="en-GB" u="sng" dirty="0">
                <a:latin typeface="Arial" charset="0"/>
                <a:cs typeface="Arial Unicode MS" charset="0"/>
              </a:rPr>
              <a:t>not</a:t>
            </a:r>
            <a:r>
              <a:rPr lang="en-GB" dirty="0">
                <a:latin typeface="Arial" charset="0"/>
                <a:cs typeface="Arial Unicode MS" charset="0"/>
              </a:rPr>
              <a:t> flow in under-ground rivers, but slowly through fractures and pore spaces in the </a:t>
            </a:r>
            <a:r>
              <a:rPr lang="en-GB" dirty="0" smtClean="0">
                <a:latin typeface="Arial" charset="0"/>
                <a:cs typeface="Arial Unicode MS" charset="0"/>
              </a:rPr>
              <a:t>subsurface</a:t>
            </a:r>
            <a:endParaRPr lang="en-GB" dirty="0">
              <a:latin typeface="Arial" charset="0"/>
              <a:cs typeface="Arial Unicode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Drought Indicator Wells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48434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48 wells with a </a:t>
            </a:r>
            <a:r>
              <a:rPr lang="en-GB" dirty="0" smtClean="0">
                <a:latin typeface="Arial" charset="0"/>
                <a:cs typeface="Arial Unicode MS" charset="0"/>
              </a:rPr>
              <a:t>31 </a:t>
            </a:r>
            <a:r>
              <a:rPr lang="en-GB" dirty="0">
                <a:latin typeface="Arial" charset="0"/>
                <a:cs typeface="Arial Unicode MS" charset="0"/>
              </a:rPr>
              <a:t>year average record, records range from </a:t>
            </a:r>
            <a:r>
              <a:rPr lang="en-GB" dirty="0" smtClean="0">
                <a:latin typeface="Arial" charset="0"/>
                <a:cs typeface="Arial Unicode MS" charset="0"/>
              </a:rPr>
              <a:t>5 </a:t>
            </a:r>
            <a:r>
              <a:rPr lang="en-GB" dirty="0">
                <a:latin typeface="Arial" charset="0"/>
                <a:cs typeface="Arial Unicode MS" charset="0"/>
              </a:rPr>
              <a:t>to </a:t>
            </a:r>
            <a:r>
              <a:rPr lang="en-GB" dirty="0" smtClean="0">
                <a:latin typeface="Arial" charset="0"/>
                <a:cs typeface="Arial Unicode MS" charset="0"/>
              </a:rPr>
              <a:t>63 </a:t>
            </a:r>
            <a:r>
              <a:rPr lang="en-GB" dirty="0">
                <a:latin typeface="Arial" charset="0"/>
                <a:cs typeface="Arial Unicode MS" charset="0"/>
              </a:rPr>
              <a:t>years long</a:t>
            </a: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>
                <a:latin typeface="Arial" charset="0"/>
                <a:cs typeface="Arial Unicode MS" charset="0"/>
              </a:rPr>
              <a:t>19 wells </a:t>
            </a:r>
            <a:r>
              <a:rPr lang="en-GB" dirty="0">
                <a:latin typeface="Arial" charset="0"/>
                <a:cs typeface="Arial Unicode MS" charset="0"/>
              </a:rPr>
              <a:t>monitored by USGS</a:t>
            </a:r>
          </a:p>
          <a:p>
            <a:pPr lvl="1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ea typeface="Arial Unicode MS" charset="0"/>
                <a:cs typeface="Arial Unicode MS" charset="0"/>
              </a:rPr>
              <a:t>Automatic recorders, hourly data, </a:t>
            </a:r>
            <a:r>
              <a:rPr lang="en-GB" dirty="0" smtClean="0">
                <a:latin typeface="Arial" charset="0"/>
                <a:ea typeface="Arial Unicode MS" charset="0"/>
                <a:cs typeface="Arial Unicode MS" charset="0"/>
              </a:rPr>
              <a:t>”real</a:t>
            </a:r>
            <a:r>
              <a:rPr lang="en-GB" dirty="0">
                <a:latin typeface="Arial" charset="0"/>
                <a:ea typeface="Arial Unicode MS" charset="0"/>
                <a:cs typeface="Arial Unicode MS" charset="0"/>
              </a:rPr>
              <a:t>-</a:t>
            </a:r>
            <a:r>
              <a:rPr lang="en-GB" dirty="0" smtClean="0">
                <a:latin typeface="Arial" charset="0"/>
                <a:ea typeface="Arial Unicode MS" charset="0"/>
                <a:cs typeface="Arial Unicode MS" charset="0"/>
              </a:rPr>
              <a:t>time” access (within an hour or two of collection)</a:t>
            </a:r>
            <a:endParaRPr lang="en-GB" dirty="0">
              <a:latin typeface="Arial" charset="0"/>
              <a:ea typeface="Arial Unicode MS" charset="0"/>
              <a:cs typeface="Arial Unicode MS" charset="0"/>
            </a:endParaRP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>
                <a:latin typeface="Arial" charset="0"/>
                <a:cs typeface="Arial Unicode MS" charset="0"/>
              </a:rPr>
              <a:t>29 </a:t>
            </a:r>
            <a:r>
              <a:rPr lang="en-GB" dirty="0">
                <a:latin typeface="Arial" charset="0"/>
                <a:cs typeface="Arial Unicode MS" charset="0"/>
              </a:rPr>
              <a:t>wells monitored by DWR</a:t>
            </a:r>
          </a:p>
          <a:p>
            <a:pPr lvl="1"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ea typeface="Arial Unicode MS" charset="0"/>
                <a:cs typeface="Arial Unicode MS" charset="0"/>
              </a:rPr>
              <a:t>Automatic recorders, hourly data, downloaded </a:t>
            </a:r>
            <a:r>
              <a:rPr lang="en-GB" dirty="0" smtClean="0">
                <a:latin typeface="Arial" charset="0"/>
                <a:ea typeface="Arial Unicode MS" charset="0"/>
                <a:cs typeface="Arial Unicode MS" charset="0"/>
              </a:rPr>
              <a:t>quarterly (Feb, May, Aug &amp; Nov)</a:t>
            </a:r>
            <a:endParaRPr lang="en-GB" dirty="0">
              <a:latin typeface="Arial" charset="0"/>
              <a:ea typeface="Arial Unicode MS" charset="0"/>
              <a:cs typeface="Arial Unicode MS" charset="0"/>
            </a:endParaRPr>
          </a:p>
          <a:p>
            <a:pPr eaLnBrk="1" hangingPunct="1">
              <a:lnSpc>
                <a:spcPct val="9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>
                <a:latin typeface="Arial" charset="0"/>
                <a:cs typeface="Arial Unicode MS" charset="0"/>
              </a:rPr>
              <a:t>All respond to rainfall within hours of </a:t>
            </a:r>
            <a:r>
              <a:rPr lang="en-GB" dirty="0" smtClean="0">
                <a:latin typeface="Arial" charset="0"/>
                <a:cs typeface="Arial Unicode MS" charset="0"/>
              </a:rPr>
              <a:t>an event</a:t>
            </a:r>
            <a:endParaRPr lang="en-GB" dirty="0">
              <a:latin typeface="Arial" charset="0"/>
              <a:cs typeface="Arial Unicode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390650" y="5486400"/>
            <a:ext cx="62436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b="1">
                <a:solidFill>
                  <a:srgbClr val="FFFFFF"/>
                </a:solidFill>
              </a:rPr>
              <a:t>Drought Indicator Wells</a:t>
            </a:r>
          </a:p>
          <a:p>
            <a:pPr algn="ctr">
              <a:lnSpc>
                <a:spcPct val="100000"/>
              </a:lnSpc>
            </a:pPr>
            <a:r>
              <a:rPr lang="en-GB" b="1">
                <a:solidFill>
                  <a:srgbClr val="FFFFFF"/>
                </a:solidFill>
              </a:rPr>
              <a:t>Current conditions tab on www.ncdrought.org</a:t>
            </a:r>
            <a:endParaRPr lang="en-GB">
              <a:solidFill>
                <a:srgbClr val="FFFFFF"/>
              </a:solidFill>
            </a:endParaRPr>
          </a:p>
        </p:txBody>
      </p:sp>
      <p:pic>
        <p:nvPicPr>
          <p:cNvPr id="33794" name="Picture 1" descr="Screen shot 2011-03-21 at 3.03.2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09550"/>
            <a:ext cx="8843962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333500" y="4343400"/>
            <a:ext cx="1295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2800" dirty="0">
                <a:solidFill>
                  <a:srgbClr val="FFFFFF"/>
                </a:solidFill>
                <a:latin typeface="+mj-lt"/>
              </a:rPr>
              <a:t>March</a:t>
            </a:r>
          </a:p>
          <a:p>
            <a:pPr algn="ctr">
              <a:lnSpc>
                <a:spcPct val="100000"/>
              </a:lnSpc>
            </a:pPr>
            <a:r>
              <a:rPr lang="en-GB" sz="2800" dirty="0">
                <a:solidFill>
                  <a:srgbClr val="FFFFFF"/>
                </a:solidFill>
                <a:latin typeface="+mj-lt"/>
              </a:rPr>
              <a:t>2011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248400" y="1295400"/>
            <a:ext cx="1371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500"/>
              </a:spcBef>
            </a:pPr>
            <a:r>
              <a:rPr lang="en-GB" sz="2800" dirty="0">
                <a:solidFill>
                  <a:srgbClr val="FFFFFF"/>
                </a:solidFill>
                <a:latin typeface="+mj-lt"/>
              </a:rPr>
              <a:t>March</a:t>
            </a:r>
          </a:p>
          <a:p>
            <a:pPr algn="ctr">
              <a:lnSpc>
                <a:spcPct val="100000"/>
              </a:lnSpc>
            </a:pPr>
            <a:r>
              <a:rPr lang="en-GB" sz="2800" dirty="0">
                <a:solidFill>
                  <a:srgbClr val="FFFFFF"/>
                </a:solidFill>
                <a:latin typeface="+mj-lt"/>
              </a:rPr>
              <a:t>2010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1295400" y="5408613"/>
            <a:ext cx="1371600" cy="1587"/>
          </a:xfrm>
          <a:prstGeom prst="line">
            <a:avLst/>
          </a:prstGeom>
          <a:noFill/>
          <a:ln w="57150">
            <a:solidFill>
              <a:srgbClr val="FFFFFF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6248400" y="2438400"/>
            <a:ext cx="1371600" cy="1588"/>
          </a:xfrm>
          <a:prstGeom prst="line">
            <a:avLst/>
          </a:prstGeom>
          <a:noFill/>
          <a:ln w="57150">
            <a:solidFill>
              <a:srgbClr val="FFFFFF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8429625" y="15335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46" name="Picture 8" descr="Screen shot 2010-03-22 at 1.42.0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"/>
            <a:ext cx="5715000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1" descr="Screen shot 2011-03-21 at 10.10.23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574992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5750" y="515723"/>
          <a:ext cx="8572500" cy="5826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>
            <a:off x="3352800" y="1981200"/>
            <a:ext cx="2133600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7" name="Freeform 6"/>
          <p:cNvSpPr>
            <a:spLocks/>
          </p:cNvSpPr>
          <p:nvPr/>
        </p:nvSpPr>
        <p:spPr bwMode="auto">
          <a:xfrm>
            <a:off x="1176338" y="2636838"/>
            <a:ext cx="6051550" cy="2849562"/>
          </a:xfrm>
          <a:custGeom>
            <a:avLst/>
            <a:gdLst>
              <a:gd name="T0" fmla="*/ 6050398 w 6050398"/>
              <a:gd name="T1" fmla="*/ 2292023 h 2849542"/>
              <a:gd name="T2" fmla="*/ 5183106 w 6050398"/>
              <a:gd name="T3" fmla="*/ 2477862 h 2849542"/>
              <a:gd name="T4" fmla="*/ 4326138 w 6050398"/>
              <a:gd name="T5" fmla="*/ 2292023 h 2849542"/>
              <a:gd name="T6" fmla="*/ 3448520 w 6050398"/>
              <a:gd name="T7" fmla="*/ 1724179 h 2849542"/>
              <a:gd name="T8" fmla="*/ 2591553 w 6050398"/>
              <a:gd name="T9" fmla="*/ 1146012 h 2849542"/>
              <a:gd name="T10" fmla="*/ 1724260 w 6050398"/>
              <a:gd name="T11" fmla="*/ 0 h 2849542"/>
              <a:gd name="T12" fmla="*/ 867293 w 6050398"/>
              <a:gd name="T13" fmla="*/ 949847 h 2849542"/>
              <a:gd name="T14" fmla="*/ 0 w 6050398"/>
              <a:gd name="T15" fmla="*/ 2849542 h 28495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050398" h="2849542">
                <a:moveTo>
                  <a:pt x="6050398" y="2292023"/>
                </a:moveTo>
                <a:lnTo>
                  <a:pt x="5183106" y="2477862"/>
                </a:lnTo>
                <a:lnTo>
                  <a:pt x="4326138" y="2292023"/>
                </a:lnTo>
                <a:lnTo>
                  <a:pt x="3448520" y="1724179"/>
                </a:lnTo>
                <a:lnTo>
                  <a:pt x="2591553" y="1146012"/>
                </a:lnTo>
                <a:lnTo>
                  <a:pt x="1724260" y="0"/>
                </a:lnTo>
                <a:lnTo>
                  <a:pt x="867293" y="949847"/>
                </a:lnTo>
                <a:lnTo>
                  <a:pt x="0" y="2849542"/>
                </a:lnTo>
              </a:path>
            </a:pathLst>
          </a:custGeom>
          <a:noFill/>
          <a:ln w="38100" cmpd="sng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04900" y="3733800"/>
            <a:ext cx="6934200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solidFill>
                  <a:srgbClr val="FFFFFF"/>
                </a:solidFill>
                <a:latin typeface="+mn-lt"/>
              </a:rPr>
              <a:t>Six wells reached their minimum of record in </a:t>
            </a:r>
            <a:r>
              <a:rPr lang="en-GB" dirty="0" smtClean="0">
                <a:solidFill>
                  <a:srgbClr val="FFFFFF"/>
                </a:solidFill>
                <a:latin typeface="+mn-lt"/>
              </a:rPr>
              <a:t>2010 even though our March 2010 summary showed higher than normal ground water levels.  </a:t>
            </a:r>
            <a:endParaRPr lang="en-GB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39938" name="Picture 1" descr="Screen shot 2011-03-16 at 4.27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63373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9304" y="5105548"/>
            <a:ext cx="6925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rgbClr val="FFFFFF"/>
                </a:solidFill>
                <a:latin typeface="+mn-lt"/>
              </a:rPr>
              <a:t>Lower </a:t>
            </a:r>
            <a:r>
              <a:rPr lang="en-GB" dirty="0">
                <a:solidFill>
                  <a:srgbClr val="FFFFFF"/>
                </a:solidFill>
                <a:latin typeface="+mn-lt"/>
              </a:rPr>
              <a:t>than normal ground water levels in March </a:t>
            </a:r>
            <a:r>
              <a:rPr lang="en-GB" dirty="0" smtClean="0">
                <a:solidFill>
                  <a:srgbClr val="FFFFFF"/>
                </a:solidFill>
                <a:latin typeface="+mn-lt"/>
              </a:rPr>
              <a:t>2011, as we begin to enter the high ET months, keeps me on the lookout for rain.</a:t>
            </a:r>
            <a:endParaRPr lang="en-GB" dirty="0">
              <a:solidFill>
                <a:srgbClr val="FFFFFF"/>
              </a:solidFill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-109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-109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-109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-109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ffice Theme">
    <a:majorFont>
      <a:latin typeface="Arial"/>
      <a:ea typeface="Arial Unicode MS"/>
      <a:cs typeface="Arial Unicode MS"/>
    </a:majorFont>
    <a:minorFont>
      <a:latin typeface="Arial"/>
      <a:ea typeface="Arial Unicode MS"/>
      <a:cs typeface="Arial Unicode MS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248</Words>
  <Application>Microsoft Macintosh PowerPoint</Application>
  <PresentationFormat>On-screen Show (4:3)</PresentationFormat>
  <Paragraphs>29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Ground Water Assessment</vt:lpstr>
      <vt:lpstr>Ground Water</vt:lpstr>
      <vt:lpstr>Drought Indicator Wells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Ground Water Assessment</dc:title>
  <dc:creator>Trial User</dc:creator>
  <cp:lastModifiedBy>Nat Wilson</cp:lastModifiedBy>
  <cp:revision>71</cp:revision>
  <dcterms:created xsi:type="dcterms:W3CDTF">2010-03-26T14:39:24Z</dcterms:created>
  <dcterms:modified xsi:type="dcterms:W3CDTF">2011-03-22T14:56:56Z</dcterms:modified>
</cp:coreProperties>
</file>